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1" r:id="rId1"/>
    <p:sldMasterId id="2147483795" r:id="rId2"/>
    <p:sldMasterId id="2147483830" r:id="rId3"/>
    <p:sldMasterId id="2147483872" r:id="rId4"/>
    <p:sldMasterId id="2147483890" r:id="rId5"/>
    <p:sldMasterId id="2147483908" r:id="rId6"/>
    <p:sldMasterId id="214748394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17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291327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8267802"/>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68506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13-Feb-20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77686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80672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13-Feb-20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2429207"/>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717646"/>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37578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3115880"/>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50940892"/>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5985395"/>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71222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7135519"/>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2326026"/>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30358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037245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21185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8376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21180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37489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0958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4728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31463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EFBDC27-E420-4878-9EE6-7B9656D6442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861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799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8215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8723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13-Feb-20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2114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97649AC-CB8F-4FF1-9A34-5861C74DD0A7}" type="datetimeFigureOut">
              <a:rPr lang="en-US" smtClean="0"/>
              <a:t>13-Feb-20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1103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C5CECA-2D3A-4680-9B49-752200DE467C}" type="datetimeFigureOut">
              <a:rPr lang="en-US" smtClean="0"/>
              <a:t>13-Feb-20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866325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0C3BFE2-83B7-4B0A-B9D3-AB28331082B3}" type="datetimeFigureOut">
              <a:rPr lang="en-US" smtClean="0"/>
              <a:t>13-Feb-20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394561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6214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664324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539634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609468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2755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0126713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296563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112135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04727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4654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7AFFB9B-9FB8-469E-96F9-4D32314110B6}"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4096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1658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70027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4777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13-Feb-20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521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20947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0096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13-Feb-20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66266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918546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380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151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51718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0892949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4956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461203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949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13-Feb-20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10832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13-Feb-20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149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4468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13-Feb-20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781230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256604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28816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7801190"/>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1894597"/>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11699099"/>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887821"/>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946727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77293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5049358"/>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8809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6604546"/>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7AFFB9B-9FB8-469E-96F9-4D32314110B6}" type="datetimeFigureOut">
              <a:rPr lang="en-US" smtClean="0"/>
              <a:t>13-Feb-20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01239872"/>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448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380876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969840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13-Feb-20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457509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65755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13-Feb-20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413773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13-Feb-20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6406583"/>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35842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05477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8092637"/>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9052563"/>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3812431"/>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01461815"/>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10776682"/>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6573506"/>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9FF1211-4E0C-4AB3-B04F-585959BDAFE8}"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26349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8BDECAF-D3BE-4069-9C78-642ECCD01477}"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02071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568901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9228583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47335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4403895"/>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8464553"/>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13-Feb-20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5203279"/>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18472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EC5CECA-2D3A-4680-9B49-752200DE467C}" type="datetimeFigureOut">
              <a:rPr lang="en-US" smtClean="0"/>
              <a:t>13-Feb-20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9412506"/>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5593597"/>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65006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463787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84583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39811484"/>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4076810"/>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40733439"/>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1757010"/>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13-Feb-20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7711351"/>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38345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3747301"/>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6745010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34993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13-Feb-20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985560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5.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2.jpe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13.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5BB1C6-BF8F-4481-8AB2-603A1C8A906A}" type="datetimeFigureOut">
              <a:rPr lang="en-US" smtClean="0"/>
              <a:t>13-Feb-20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2820929"/>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35BB1C6-BF8F-4481-8AB2-603A1C8A906A}" type="datetimeFigureOut">
              <a:rPr lang="en-US" smtClean="0"/>
              <a:t>13-Feb-20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73814295"/>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35BB1C6-BF8F-4481-8AB2-603A1C8A906A}" type="datetimeFigureOut">
              <a:rPr lang="en-US" smtClean="0"/>
              <a:t>13-Feb-20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01401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35BB1C6-BF8F-4481-8AB2-603A1C8A906A}" type="datetimeFigureOut">
              <a:rPr lang="en-US" smtClean="0"/>
              <a:t>13-Feb-20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31776461"/>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35BB1C6-BF8F-4481-8AB2-603A1C8A906A}" type="datetimeFigureOut">
              <a:rPr lang="en-US" smtClean="0"/>
              <a:t>13-Feb-20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143980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35BB1C6-BF8F-4481-8AB2-603A1C8A906A}" type="datetimeFigureOut">
              <a:rPr lang="en-US" smtClean="0"/>
              <a:t>13-Feb-20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20153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5BB1C6-BF8F-4481-8AB2-603A1C8A906A}" type="datetimeFigureOut">
              <a:rPr lang="en-US" smtClean="0"/>
              <a:t>13-Feb-20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006084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mr-IN" sz="4800" dirty="0" err="1"/>
              <a:t>प्रा</a:t>
            </a:r>
            <a:r>
              <a:rPr lang="mr-IN" sz="4800" dirty="0"/>
              <a:t>. नाव :- </a:t>
            </a:r>
            <a:r>
              <a:rPr lang="mr-IN" sz="4800" dirty="0" err="1"/>
              <a:t>प्रा</a:t>
            </a:r>
            <a:r>
              <a:rPr lang="mr-IN" sz="4800" dirty="0"/>
              <a:t>. संतोष अर्जुन शिंदे</a:t>
            </a:r>
            <a:r>
              <a:rPr lang="en-US" sz="4800" dirty="0" smtClean="0"/>
              <a:t> </a:t>
            </a:r>
            <a:endParaRPr lang="en-US" sz="4800" dirty="0"/>
          </a:p>
        </p:txBody>
      </p:sp>
      <p:sp>
        <p:nvSpPr>
          <p:cNvPr id="3" name="Subtitle 2"/>
          <p:cNvSpPr>
            <a:spLocks noGrp="1"/>
          </p:cNvSpPr>
          <p:nvPr>
            <p:ph type="subTitle" idx="1"/>
          </p:nvPr>
        </p:nvSpPr>
        <p:spPr/>
        <p:txBody>
          <a:bodyPr/>
          <a:lstStyle/>
          <a:p>
            <a:r>
              <a:rPr lang="en-US" dirty="0" smtClean="0">
                <a:latin typeface="Cooper Black" panose="0208090404030B020404" pitchFamily="18" charset="0"/>
              </a:rPr>
              <a:t>ECONOMIC  </a:t>
            </a:r>
          </a:p>
          <a:p>
            <a:r>
              <a:rPr lang="en-US" dirty="0" smtClean="0">
                <a:latin typeface="Cooper Black" panose="0208090404030B020404" pitchFamily="18" charset="0"/>
              </a:rPr>
              <a:t>F.Y.B.A.                </a:t>
            </a:r>
            <a:endParaRPr lang="en-US" dirty="0">
              <a:latin typeface="Cooper Black" panose="0208090404030B020404" pitchFamily="18" charset="0"/>
            </a:endParaRPr>
          </a:p>
        </p:txBody>
      </p:sp>
    </p:spTree>
    <p:extLst>
      <p:ext uri="{BB962C8B-B14F-4D97-AF65-F5344CB8AC3E}">
        <p14:creationId xmlns:p14="http://schemas.microsoft.com/office/powerpoint/2010/main" val="3233519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6078"/>
          </a:xfrm>
          <a:prstGeom prst="rect">
            <a:avLst/>
          </a:prstGeom>
        </p:spPr>
        <p:txBody>
          <a:bodyPr wrap="square">
            <a:spAutoFit/>
          </a:bodyPr>
          <a:lstStyle/>
          <a:p>
            <a:pPr marL="342900" marR="3810" lvl="0" indent="-342900" fontAlgn="base">
              <a:lnSpc>
                <a:spcPct val="151000"/>
              </a:lnSpc>
              <a:spcBef>
                <a:spcPts val="0"/>
              </a:spcBef>
              <a:spcAft>
                <a:spcPts val="220"/>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Misra</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&amp;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Puri</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‘Business Environment’, Himalaya Publication House, Mumbai. (Latest Edition) </a:t>
            </a:r>
          </a:p>
          <a:p>
            <a:pPr marL="342900" marR="3810" lvl="0" indent="-342900" fontAlgn="base">
              <a:lnSpc>
                <a:spcPct val="151000"/>
              </a:lnSpc>
              <a:spcBef>
                <a:spcPts val="0"/>
              </a:spcBef>
              <a:spcAft>
                <a:spcPts val="620"/>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Pathak,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Bharati</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[2009] ‘The Indian Financial System”, ’Pearson Education Publication, New Delhi.   </a:t>
            </a:r>
          </a:p>
          <a:p>
            <a:pPr>
              <a:lnSpc>
                <a:spcPct val="107000"/>
              </a:lnSpc>
              <a:spcAft>
                <a:spcPts val="540"/>
              </a:spcAft>
            </a:pPr>
            <a:r>
              <a:rPr lang="en-US" sz="1200" b="1" dirty="0">
                <a:solidFill>
                  <a:srgbClr val="000000"/>
                </a:solidFill>
                <a:latin typeface="Times New Roman" panose="02020603050405020304" pitchFamily="18" charset="0"/>
                <a:ea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endParaRPr>
          </a:p>
          <a:p>
            <a:pPr>
              <a:lnSpc>
                <a:spcPct val="107000"/>
              </a:lnSpc>
              <a:spcAft>
                <a:spcPts val="555"/>
              </a:spcAft>
            </a:pPr>
            <a:r>
              <a:rPr lang="en-US" sz="1200" b="1" dirty="0">
                <a:solidFill>
                  <a:srgbClr val="000000"/>
                </a:solidFill>
                <a:latin typeface="Times New Roman" panose="02020603050405020304" pitchFamily="18" charset="0"/>
                <a:ea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endParaRPr>
          </a:p>
          <a:p>
            <a:pPr marL="451485" marR="0" indent="-6350">
              <a:lnSpc>
                <a:spcPct val="107000"/>
              </a:lnSpc>
              <a:spcBef>
                <a:spcPts val="0"/>
              </a:spcBef>
              <a:spcAft>
                <a:spcPts val="780"/>
              </a:spcAft>
            </a:pPr>
            <a:r>
              <a:rPr lang="en-US" sz="1200" b="1" dirty="0">
                <a:solidFill>
                  <a:srgbClr val="000000"/>
                </a:solidFill>
                <a:latin typeface="Times New Roman" panose="02020603050405020304" pitchFamily="18" charset="0"/>
                <a:ea typeface="Times New Roman" panose="02020603050405020304" pitchFamily="18" charset="0"/>
              </a:rPr>
              <a:t>Recommended Reading </a:t>
            </a:r>
          </a:p>
          <a:p>
            <a:pPr marL="342900" marR="3810" lvl="0" indent="-342900" fontAlgn="base">
              <a:lnSpc>
                <a:spcPct val="151000"/>
              </a:lnSpc>
              <a:spcBef>
                <a:spcPts val="0"/>
              </a:spcBef>
              <a:spcAft>
                <a:spcPts val="220"/>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Bhasin</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Niti</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(2006) “Banking Developments in India 1947 to 2007” New Century Publications. </a:t>
            </a:r>
          </a:p>
          <a:p>
            <a:pPr marL="342900" marR="3810" lvl="0" indent="-342900" fontAlgn="base">
              <a:lnSpc>
                <a:spcPct val="107000"/>
              </a:lnSpc>
              <a:spcBef>
                <a:spcPts val="0"/>
              </a:spcBef>
              <a:spcAft>
                <a:spcPts val="375"/>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Bhadane</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Jaywant</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R. (2018) ‘Cashless India and Digital Economy’ International </a:t>
            </a:r>
          </a:p>
          <a:p>
            <a:pPr marL="228600" marR="3810" indent="-6350">
              <a:lnSpc>
                <a:spcPct val="107000"/>
              </a:lnSpc>
              <a:spcBef>
                <a:spcPts val="0"/>
              </a:spcBef>
              <a:spcAft>
                <a:spcPts val="810"/>
              </a:spcAft>
            </a:pPr>
            <a:r>
              <a:rPr lang="en-US" sz="1200" dirty="0">
                <a:solidFill>
                  <a:srgbClr val="000000"/>
                </a:solidFill>
                <a:latin typeface="Times New Roman" panose="02020603050405020304" pitchFamily="18" charset="0"/>
                <a:ea typeface="Times New Roman" panose="02020603050405020304" pitchFamily="18" charset="0"/>
              </a:rPr>
              <a:t>Publications, Kanpur </a:t>
            </a:r>
          </a:p>
          <a:p>
            <a:pPr marL="342900" marR="3810" lvl="0" indent="-342900" fontAlgn="base">
              <a:lnSpc>
                <a:spcPct val="107000"/>
              </a:lnSpc>
              <a:spcBef>
                <a:spcPts val="0"/>
              </a:spcBef>
              <a:spcAft>
                <a:spcPts val="360"/>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Dasgupta</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Sukti</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Sher</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Singh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Verick</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(2016) ‘Transformation of Women at Work in Asia: </a:t>
            </a:r>
          </a:p>
          <a:p>
            <a:pPr marL="228600" marR="3810" indent="-6350">
              <a:lnSpc>
                <a:spcPct val="107000"/>
              </a:lnSpc>
              <a:spcBef>
                <a:spcPts val="0"/>
              </a:spcBef>
              <a:spcAft>
                <a:spcPts val="810"/>
              </a:spcAft>
            </a:pPr>
            <a:r>
              <a:rPr lang="en-US" sz="1200" dirty="0">
                <a:solidFill>
                  <a:srgbClr val="000000"/>
                </a:solidFill>
                <a:latin typeface="Times New Roman" panose="02020603050405020304" pitchFamily="18" charset="0"/>
                <a:ea typeface="Times New Roman" panose="02020603050405020304" pitchFamily="18" charset="0"/>
              </a:rPr>
              <a:t>An Unfinished Development Agenda, Sage </a:t>
            </a:r>
          </a:p>
          <a:p>
            <a:pPr marL="342900" marR="3810" lvl="0" indent="-342900" fontAlgn="base">
              <a:lnSpc>
                <a:spcPct val="107000"/>
              </a:lnSpc>
              <a:spcBef>
                <a:spcPts val="0"/>
              </a:spcBef>
              <a:spcAft>
                <a:spcPts val="620"/>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Paul Justin (2010) ‘Business Environment-Text and Cases’ Tata McGraw Hill </a:t>
            </a:r>
          </a:p>
          <a:p>
            <a:pPr marL="342900" marR="3810" lvl="0" indent="-342900" fontAlgn="base">
              <a:lnSpc>
                <a:spcPct val="150000"/>
              </a:lnSpc>
              <a:spcBef>
                <a:spcPts val="0"/>
              </a:spcBef>
              <a:spcAft>
                <a:spcPts val="235"/>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Khanna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Tarun</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(2008) ‘Billions of Entrepreneurs: How India and China are Reshaping their Future and Yours’ Penguin India </a:t>
            </a:r>
          </a:p>
          <a:p>
            <a:pPr marL="342900" marR="3810" lvl="0" indent="-342900" fontAlgn="base">
              <a:lnSpc>
                <a:spcPct val="107000"/>
              </a:lnSpc>
              <a:spcBef>
                <a:spcPts val="0"/>
              </a:spcBef>
              <a:spcAft>
                <a:spcPts val="620"/>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Kapila</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Uma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ed</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Indian Economy Since Independence, Academic Foundation(2003)  </a:t>
            </a:r>
          </a:p>
          <a:p>
            <a:pPr marL="342900" marR="3810" lvl="0" indent="-342900" fontAlgn="base">
              <a:lnSpc>
                <a:spcPct val="107000"/>
              </a:lnSpc>
              <a:spcBef>
                <a:spcPts val="0"/>
              </a:spcBef>
              <a:spcAft>
                <a:spcPts val="620"/>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Panagariya</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Arvind</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(2010) ‘India: The Emerging Giant’ Oxford University Press</a:t>
            </a:r>
            <a:r>
              <a:rPr lang="en-US" sz="1200" b="1"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endPar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3810" lvl="0" indent="-342900" fontAlgn="base">
              <a:lnSpc>
                <a:spcPct val="107000"/>
              </a:lnSpc>
              <a:spcBef>
                <a:spcPts val="0"/>
              </a:spcBef>
              <a:spcAft>
                <a:spcPts val="375"/>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Sobhan</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Rehman</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(2010) ‘Challenging the Injustice of Poverty: Agendas for inclusive </a:t>
            </a:r>
          </a:p>
          <a:p>
            <a:pPr marL="228600" marR="3810" indent="-6350">
              <a:lnSpc>
                <a:spcPct val="107000"/>
              </a:lnSpc>
              <a:spcBef>
                <a:spcPts val="0"/>
              </a:spcBef>
              <a:spcAft>
                <a:spcPts val="800"/>
              </a:spcAft>
            </a:pPr>
            <a:r>
              <a:rPr lang="en-US" sz="1200" dirty="0">
                <a:solidFill>
                  <a:srgbClr val="000000"/>
                </a:solidFill>
                <a:latin typeface="Times New Roman" panose="02020603050405020304" pitchFamily="18" charset="0"/>
                <a:ea typeface="Times New Roman" panose="02020603050405020304" pitchFamily="18" charset="0"/>
              </a:rPr>
              <a:t>Development in South Asia’ Sage</a:t>
            </a:r>
            <a:r>
              <a:rPr lang="en-US" sz="1200" b="1" dirty="0">
                <a:solidFill>
                  <a:srgbClr val="000000"/>
                </a:solidFill>
                <a:latin typeface="Times New Roman" panose="02020603050405020304" pitchFamily="18" charset="0"/>
                <a:ea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endParaRPr>
          </a:p>
          <a:p>
            <a:pPr marL="342900" marR="3810" lvl="0" indent="-342900" fontAlgn="base">
              <a:lnSpc>
                <a:spcPct val="152000"/>
              </a:lnSpc>
              <a:spcBef>
                <a:spcPts val="0"/>
              </a:spcBef>
              <a:spcAft>
                <a:spcPts val="195"/>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Samanta</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R.K. (2000) “New Vista in Rural Development Strategies and Approaches” B.R. Publishing Corporation New Delhi </a:t>
            </a:r>
          </a:p>
          <a:p>
            <a:pPr marL="342900" marR="3810" lvl="0" indent="-342900" fontAlgn="base">
              <a:lnSpc>
                <a:spcPct val="107000"/>
              </a:lnSpc>
              <a:spcBef>
                <a:spcPts val="0"/>
              </a:spcBef>
              <a:spcAft>
                <a:spcPts val="375"/>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Spana</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Newar</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Tanvi</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Gaur (2015) ‘Economic Environment in India, Think Tank </a:t>
            </a:r>
          </a:p>
          <a:p>
            <a:pPr marL="228600" marR="3810" indent="-6350">
              <a:lnSpc>
                <a:spcPct val="107000"/>
              </a:lnSpc>
              <a:spcBef>
                <a:spcPts val="0"/>
              </a:spcBef>
              <a:spcAft>
                <a:spcPts val="620"/>
              </a:spcAft>
            </a:pPr>
            <a:r>
              <a:rPr lang="en-US" sz="1200" dirty="0">
                <a:solidFill>
                  <a:srgbClr val="000000"/>
                </a:solidFill>
                <a:latin typeface="Times New Roman" panose="02020603050405020304" pitchFamily="18" charset="0"/>
                <a:ea typeface="Times New Roman" panose="02020603050405020304" pitchFamily="18" charset="0"/>
              </a:rPr>
              <a:t>Publications, Jaipur </a:t>
            </a:r>
          </a:p>
          <a:p>
            <a:pPr marL="445135" marR="0" indent="0">
              <a:lnSpc>
                <a:spcPct val="107000"/>
              </a:lnSpc>
              <a:spcBef>
                <a:spcPts val="0"/>
              </a:spcBef>
              <a:spcAft>
                <a:spcPts val="595"/>
              </a:spcAft>
            </a:pPr>
            <a:r>
              <a:rPr lang="en-US" sz="1200" dirty="0">
                <a:solidFill>
                  <a:srgbClr val="000000"/>
                </a:solidFill>
                <a:latin typeface="Times New Roman" panose="02020603050405020304" pitchFamily="18" charset="0"/>
                <a:ea typeface="Times New Roman" panose="02020603050405020304" pitchFamily="18" charset="0"/>
              </a:rPr>
              <a:t> </a:t>
            </a:r>
          </a:p>
          <a:p>
            <a:pPr marL="12065" marR="3810" indent="-6350">
              <a:lnSpc>
                <a:spcPct val="107000"/>
              </a:lnSpc>
              <a:spcBef>
                <a:spcPts val="0"/>
              </a:spcBef>
              <a:spcAft>
                <a:spcPts val="620"/>
              </a:spcAft>
            </a:pPr>
            <a:r>
              <a:rPr lang="en-US" sz="1200" dirty="0">
                <a:solidFill>
                  <a:srgbClr val="000000"/>
                </a:solidFill>
                <a:latin typeface="Times New Roman" panose="02020603050405020304" pitchFamily="18" charset="0"/>
                <a:ea typeface="Times New Roman" panose="02020603050405020304" pitchFamily="18" charset="0"/>
              </a:rPr>
              <a:t>12)</a:t>
            </a:r>
            <a:r>
              <a:rPr lang="en-US" sz="1200" dirty="0">
                <a:solidFill>
                  <a:srgbClr val="000000"/>
                </a:solidFill>
                <a:latin typeface="Arial" panose="020B0604020202020204" pitchFamily="34" charset="0"/>
                <a:ea typeface="Arial" panose="020B0604020202020204" pitchFamily="34" charset="0"/>
              </a:rPr>
              <a:t> </a:t>
            </a:r>
            <a:r>
              <a:rPr lang="en-US" sz="1200" dirty="0">
                <a:solidFill>
                  <a:srgbClr val="000000"/>
                </a:solidFill>
                <a:latin typeface="Times New Roman" panose="02020603050405020304" pitchFamily="18" charset="0"/>
                <a:ea typeface="Times New Roman" panose="02020603050405020304" pitchFamily="18" charset="0"/>
              </a:rPr>
              <a:t>Qualification of teachers:  </a:t>
            </a:r>
          </a:p>
          <a:p>
            <a:pPr marL="228600" marR="3810" indent="-6350">
              <a:lnSpc>
                <a:spcPct val="149000"/>
              </a:lnSpc>
              <a:spcBef>
                <a:spcPts val="0"/>
              </a:spcBef>
              <a:spcAft>
                <a:spcPts val="970"/>
              </a:spcAft>
            </a:pPr>
            <a:r>
              <a:rPr lang="en-US" sz="1200" dirty="0">
                <a:solidFill>
                  <a:srgbClr val="000000"/>
                </a:solidFill>
                <a:latin typeface="Times New Roman" panose="02020603050405020304" pitchFamily="18" charset="0"/>
                <a:ea typeface="Times New Roman" panose="02020603050405020304" pitchFamily="18" charset="0"/>
              </a:rPr>
              <a:t>Qualification of teachers as per norms of SPPU will be masters in Economics and SET/NET/Ph.D. </a:t>
            </a:r>
          </a:p>
          <a:p>
            <a:pPr>
              <a:lnSpc>
                <a:spcPct val="107000"/>
              </a:lnSpc>
            </a:pPr>
            <a:r>
              <a:rPr lang="en-US" dirty="0">
                <a:solidFill>
                  <a:srgbClr val="000000"/>
                </a:solidFill>
                <a:latin typeface="Times New Roman" panose="02020603050405020304" pitchFamily="18" charset="0"/>
                <a:ea typeface="Times New Roman" panose="02020603050405020304" pitchFamily="18" charset="0"/>
              </a:rPr>
              <a:t> </a:t>
            </a:r>
            <a:endParaRPr lang="en-US"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581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a:t>
            </a:r>
            <a:endParaRPr lang="en-US" dirty="0"/>
          </a:p>
        </p:txBody>
      </p:sp>
    </p:spTree>
    <p:extLst>
      <p:ext uri="{BB962C8B-B14F-4D97-AF65-F5344CB8AC3E}">
        <p14:creationId xmlns:p14="http://schemas.microsoft.com/office/powerpoint/2010/main" val="265166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97346"/>
            <a:ext cx="6096000" cy="6463308"/>
          </a:xfrm>
          <a:prstGeom prst="rect">
            <a:avLst/>
          </a:prstGeom>
        </p:spPr>
        <p:txBody>
          <a:bodyPr>
            <a:spAutoFit/>
          </a:bodyPr>
          <a:lstStyle/>
          <a:p>
            <a:r>
              <a:rPr lang="en-US" dirty="0"/>
              <a:t> </a:t>
            </a:r>
          </a:p>
          <a:p>
            <a:r>
              <a:rPr lang="en-US" dirty="0"/>
              <a:t>  </a:t>
            </a:r>
          </a:p>
          <a:p>
            <a:r>
              <a:rPr lang="en-US" dirty="0"/>
              <a:t> </a:t>
            </a:r>
          </a:p>
          <a:p>
            <a:r>
              <a:rPr lang="en-US" dirty="0" smtClean="0"/>
              <a:t>                 SAVITRIBAI </a:t>
            </a:r>
            <a:r>
              <a:rPr lang="en-US" dirty="0"/>
              <a:t>PHULE PUNE UNIVERSITY </a:t>
            </a:r>
          </a:p>
          <a:p>
            <a:r>
              <a:rPr lang="en-US" dirty="0" smtClean="0"/>
              <a:t>                      (</a:t>
            </a:r>
            <a:r>
              <a:rPr lang="en-US" dirty="0"/>
              <a:t>formerly University of Pune) </a:t>
            </a:r>
          </a:p>
          <a:p>
            <a:endParaRPr lang="en-US" dirty="0"/>
          </a:p>
          <a:p>
            <a:r>
              <a:rPr lang="en-US" dirty="0"/>
              <a:t> </a:t>
            </a:r>
          </a:p>
          <a:p>
            <a:r>
              <a:rPr lang="en-US" dirty="0"/>
              <a:t>F.Y.B.A. in Economics </a:t>
            </a:r>
          </a:p>
          <a:p>
            <a:r>
              <a:rPr lang="en-US" dirty="0"/>
              <a:t>SYLLABUS </a:t>
            </a:r>
          </a:p>
          <a:p>
            <a:r>
              <a:rPr lang="en-US" dirty="0"/>
              <a:t>(Credit and Semester System) </a:t>
            </a:r>
          </a:p>
          <a:p>
            <a:r>
              <a:rPr lang="en-US" dirty="0"/>
              <a:t> </a:t>
            </a:r>
          </a:p>
          <a:p>
            <a:r>
              <a:rPr lang="en-US" dirty="0"/>
              <a:t> </a:t>
            </a:r>
          </a:p>
          <a:p>
            <a:r>
              <a:rPr lang="en-US" dirty="0"/>
              <a:t> </a:t>
            </a:r>
          </a:p>
          <a:p>
            <a:r>
              <a:rPr lang="en-US" dirty="0"/>
              <a:t> </a:t>
            </a:r>
          </a:p>
          <a:p>
            <a:r>
              <a:rPr lang="en-US" dirty="0"/>
              <a:t>(To be implemented from the Academic Year, 2019-20)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r>
              <a:rPr lang="en-US" dirty="0" smtClean="0"/>
              <a:t>                                   F.Y.B.A</a:t>
            </a:r>
            <a:r>
              <a:rPr lang="en-US" dirty="0"/>
              <a:t>. Economics </a:t>
            </a:r>
          </a:p>
          <a:p>
            <a:r>
              <a:rPr lang="en-US" dirty="0"/>
              <a:t>               </a:t>
            </a:r>
            <a:r>
              <a:rPr lang="en-US" dirty="0" smtClean="0"/>
              <a:t>        </a:t>
            </a:r>
            <a:r>
              <a:rPr lang="en-US" dirty="0"/>
              <a:t>G-1 Indian Economic Environment </a:t>
            </a:r>
          </a:p>
        </p:txBody>
      </p:sp>
      <p:pic>
        <p:nvPicPr>
          <p:cNvPr id="5" name="Picture 4"/>
          <p:cNvPicPr>
            <a:picLocks noChangeAspect="1"/>
          </p:cNvPicPr>
          <p:nvPr/>
        </p:nvPicPr>
        <p:blipFill>
          <a:blip r:embed="rId2"/>
          <a:stretch>
            <a:fillRect/>
          </a:stretch>
        </p:blipFill>
        <p:spPr>
          <a:xfrm>
            <a:off x="5658497" y="197346"/>
            <a:ext cx="1158340" cy="713294"/>
          </a:xfrm>
          <a:prstGeom prst="rect">
            <a:avLst/>
          </a:prstGeom>
        </p:spPr>
      </p:pic>
    </p:spTree>
    <p:extLst>
      <p:ext uri="{BB962C8B-B14F-4D97-AF65-F5344CB8AC3E}">
        <p14:creationId xmlns:p14="http://schemas.microsoft.com/office/powerpoint/2010/main" val="44831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8344"/>
            <a:ext cx="12162971" cy="6278642"/>
          </a:xfrm>
          <a:prstGeom prst="rect">
            <a:avLst/>
          </a:prstGeom>
        </p:spPr>
        <p:txBody>
          <a:bodyPr wrap="square">
            <a:spAutoFit/>
          </a:bodyPr>
          <a:lstStyle/>
          <a:p>
            <a:r>
              <a:rPr lang="en-US" sz="1600" dirty="0" smtClean="0"/>
              <a:t>                                                                                                </a:t>
            </a:r>
            <a:r>
              <a:rPr lang="en-US" sz="2400" dirty="0" smtClean="0"/>
              <a:t>Annexure </a:t>
            </a:r>
            <a:r>
              <a:rPr lang="en-US" sz="2400" dirty="0"/>
              <a:t>–II </a:t>
            </a:r>
          </a:p>
          <a:p>
            <a:r>
              <a:rPr lang="en-US" dirty="0">
                <a:solidFill>
                  <a:schemeClr val="accent6">
                    <a:lumMod val="75000"/>
                  </a:schemeClr>
                </a:solidFill>
              </a:rPr>
              <a:t>1) Title of the course:  </a:t>
            </a:r>
          </a:p>
          <a:p>
            <a:r>
              <a:rPr lang="en-US" dirty="0">
                <a:solidFill>
                  <a:schemeClr val="accent6">
                    <a:lumMod val="75000"/>
                  </a:schemeClr>
                </a:solidFill>
              </a:rPr>
              <a:t>Class: F.Y.B.A.  </a:t>
            </a:r>
          </a:p>
          <a:p>
            <a:r>
              <a:rPr lang="en-US" dirty="0">
                <a:solidFill>
                  <a:schemeClr val="accent6">
                    <a:lumMod val="75000"/>
                  </a:schemeClr>
                </a:solidFill>
              </a:rPr>
              <a:t>Subject: Economics. </a:t>
            </a:r>
          </a:p>
          <a:p>
            <a:r>
              <a:rPr lang="en-US" dirty="0"/>
              <a:t>Title: Year of Implementation: From June - 2019 2) Preamble of the syllabus: </a:t>
            </a:r>
          </a:p>
          <a:p>
            <a:r>
              <a:rPr lang="en-US" dirty="0"/>
              <a:t>The proposed curriculum is with an objective to enhance the existing syllabus, make it contextual as well as applicable and to incorporate all the latest changes in the national economy. The board examined the short comings of the existing syllabus and expressed the need to change it. While doing so the board analyzed other curricula of existing universities in respective subjects in terms of content, relevance, quality and pattern of teaching that has been synthesized in the present proposal. While framing the draft of syllabus, guidance from industrial experts and professionals was </a:t>
            </a:r>
            <a:r>
              <a:rPr lang="en-US" dirty="0" err="1"/>
              <a:t>seeked</a:t>
            </a:r>
            <a:r>
              <a:rPr lang="en-US" dirty="0"/>
              <a:t>.  </a:t>
            </a:r>
          </a:p>
          <a:p>
            <a:r>
              <a:rPr lang="en-US" dirty="0"/>
              <a:t>The present era is that of structural transformation especially within the country. Moreover fast changing international scenario and approach of other countries towards our human resource makes it mandatory for the educational system to impart latest knowledge to our students, so that they are prepared to merge themselves in the challenging economic and corporate environment. </a:t>
            </a:r>
          </a:p>
          <a:p>
            <a:r>
              <a:rPr lang="en-US" dirty="0"/>
              <a:t>Hence, a change in the paper and restructuring of syllabus becomes imperative. The syllabus needs to be holistic in nature. It should be contextual and clear the basics of economics but at the same time it should teach application of the theories in day to day </a:t>
            </a:r>
          </a:p>
          <a:p>
            <a:r>
              <a:rPr lang="en-US" dirty="0"/>
              <a:t>life. </a:t>
            </a:r>
          </a:p>
          <a:p>
            <a:r>
              <a:rPr lang="en-US" dirty="0"/>
              <a:t>In the modern world, competition is an inseparable part of our lives. To inculcate a competitive spirit among the students, the syllabus should include all the recent advancement with in and out of the country with its pros and cons. </a:t>
            </a:r>
          </a:p>
          <a:p>
            <a:r>
              <a:rPr lang="en-US" dirty="0"/>
              <a:t>3)	Objectives of the paper </a:t>
            </a:r>
          </a:p>
          <a:p>
            <a:r>
              <a:rPr lang="en-US" dirty="0"/>
              <a:t>•	To familiarize the students with the recent developments in the Indian Economy </a:t>
            </a:r>
          </a:p>
          <a:p>
            <a:r>
              <a:rPr lang="en-US" dirty="0"/>
              <a:t>•	To provide the students with the background of the Indian Economy with focus on contemporary issues like economic environment. </a:t>
            </a:r>
          </a:p>
        </p:txBody>
      </p:sp>
    </p:spTree>
    <p:extLst>
      <p:ext uri="{BB962C8B-B14F-4D97-AF65-F5344CB8AC3E}">
        <p14:creationId xmlns:p14="http://schemas.microsoft.com/office/powerpoint/2010/main" val="3518499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017306"/>
          </a:xfrm>
          <a:prstGeom prst="rect">
            <a:avLst/>
          </a:prstGeom>
        </p:spPr>
        <p:txBody>
          <a:bodyPr wrap="square">
            <a:spAutoFit/>
          </a:bodyPr>
          <a:lstStyle/>
          <a:p>
            <a:r>
              <a:rPr lang="en-US" dirty="0"/>
              <a:t>•	</a:t>
            </a:r>
            <a:r>
              <a:rPr lang="en-US" sz="1600" dirty="0"/>
              <a:t>To help the students to prepare for varied competitive examinations  </a:t>
            </a:r>
          </a:p>
          <a:p>
            <a:r>
              <a:rPr lang="en-US" sz="1600" dirty="0"/>
              <a:t>•	To enable students to understand and comprehend the current business scenario, agricultural scenario and other sectorial growth in the Indian context. To make the student aware of the developments such as MSMEs, Digital Economy, E-Banking, BPO &amp; KPO, etc. </a:t>
            </a:r>
          </a:p>
          <a:p>
            <a:r>
              <a:rPr lang="en-US" sz="1600" dirty="0" err="1"/>
              <a:t>Programme</a:t>
            </a:r>
            <a:r>
              <a:rPr lang="en-US" sz="1600" dirty="0"/>
              <a:t> Outcome: </a:t>
            </a:r>
          </a:p>
          <a:p>
            <a:r>
              <a:rPr lang="en-US" sz="1600" dirty="0"/>
              <a:t>•	Ability to develop an understanding of the economic environment and the </a:t>
            </a:r>
          </a:p>
          <a:p>
            <a:r>
              <a:rPr lang="en-US" sz="1600" dirty="0"/>
              <a:t>factors affecting economic environment. </a:t>
            </a:r>
          </a:p>
          <a:p>
            <a:r>
              <a:rPr lang="en-US" sz="1600" dirty="0"/>
              <a:t>•	Ability to develop awareness on the various new developments in the </a:t>
            </a:r>
          </a:p>
          <a:p>
            <a:r>
              <a:rPr lang="en-US" sz="1600" dirty="0"/>
              <a:t>different sectors of an economy – agriculture, industry, services, banking, etc.  </a:t>
            </a:r>
          </a:p>
          <a:p>
            <a:r>
              <a:rPr lang="en-US" sz="1600" dirty="0"/>
              <a:t>•	Ability to compare and contrast Indian Economy with other world economies. </a:t>
            </a:r>
          </a:p>
          <a:p>
            <a:r>
              <a:rPr lang="en-US" sz="1600" dirty="0"/>
              <a:t>•	At the end of the course, the student should be able discuss and debate on the various issues and challenges facing the Indian Economic Environment. </a:t>
            </a:r>
          </a:p>
          <a:p>
            <a:r>
              <a:rPr lang="en-US" sz="1600" dirty="0"/>
              <a:t> </a:t>
            </a:r>
          </a:p>
          <a:p>
            <a:r>
              <a:rPr lang="en-US" sz="1600" dirty="0"/>
              <a:t>4)	Introduction: </a:t>
            </a:r>
          </a:p>
          <a:p>
            <a:r>
              <a:rPr lang="en-US" sz="1600" dirty="0"/>
              <a:t>Semester system with the pattern of 70:30 </a:t>
            </a:r>
          </a:p>
          <a:p>
            <a:r>
              <a:rPr lang="en-US" sz="1600" dirty="0"/>
              <a:t> </a:t>
            </a:r>
          </a:p>
          <a:p>
            <a:r>
              <a:rPr lang="en-US" sz="1600" dirty="0"/>
              <a:t>5)	Eligibility:  </a:t>
            </a:r>
          </a:p>
          <a:p>
            <a:r>
              <a:rPr lang="en-US" sz="1600" dirty="0"/>
              <a:t>Students who have passed 12th standard from any stream with minimum 35% of marks in all the subjects. (as per the rule of affiliating SPPU) 6) Examination: </a:t>
            </a:r>
          </a:p>
          <a:p>
            <a:r>
              <a:rPr lang="en-US" sz="1600" dirty="0"/>
              <a:t>A) Pattern of examination: 70:30 </a:t>
            </a:r>
          </a:p>
          <a:p>
            <a:r>
              <a:rPr lang="en-US" sz="1600" dirty="0" err="1"/>
              <a:t>i</a:t>
            </a:r>
            <a:r>
              <a:rPr lang="en-US" sz="1600" dirty="0"/>
              <a:t>) 	Internal university examination of 70 marks with internals of 30 marks ii) Pattern of question paper: pattern for 70 marks </a:t>
            </a:r>
          </a:p>
          <a:p>
            <a:r>
              <a:rPr lang="en-US" sz="1600" dirty="0"/>
              <a:t>•	Question Number 1: 8 questions to be answered out of  10  with total marks 16 </a:t>
            </a:r>
          </a:p>
          <a:p>
            <a:r>
              <a:rPr lang="en-US" sz="1600" dirty="0"/>
              <a:t>•	Question Number 2: 4 questions to be answered out of 6 with total marks of 16 </a:t>
            </a:r>
          </a:p>
          <a:p>
            <a:r>
              <a:rPr lang="en-US" sz="1600" dirty="0"/>
              <a:t>•	Question Number 3: 3 questions  to be answered out of 4 with total marks of 18 </a:t>
            </a:r>
          </a:p>
          <a:p>
            <a:r>
              <a:rPr lang="en-US" sz="1600" dirty="0"/>
              <a:t>•	Question Number 4: 2  questions to be answered out of 3 with total marks of 20 iii) Duration for 70 marks: 3 </a:t>
            </a:r>
            <a:r>
              <a:rPr lang="en-US" sz="1600" dirty="0" err="1"/>
              <a:t>Hrs</a:t>
            </a:r>
            <a:r>
              <a:rPr lang="en-US" sz="1600" dirty="0"/>
              <a:t> </a:t>
            </a:r>
          </a:p>
          <a:p>
            <a:r>
              <a:rPr lang="en-US" sz="1600" dirty="0"/>
              <a:t>iv) Pattern for 30 marks: </a:t>
            </a:r>
          </a:p>
          <a:p>
            <a:r>
              <a:rPr lang="en-US" sz="1600" dirty="0"/>
              <a:t>•	Internal exam (20 marks) </a:t>
            </a:r>
          </a:p>
          <a:p>
            <a:r>
              <a:rPr lang="en-US" sz="1600" dirty="0"/>
              <a:t>•	PPT (oral or poster)/ Project work/Assignments/visits (10 marks) </a:t>
            </a:r>
          </a:p>
        </p:txBody>
      </p:sp>
    </p:spTree>
    <p:extLst>
      <p:ext uri="{BB962C8B-B14F-4D97-AF65-F5344CB8AC3E}">
        <p14:creationId xmlns:p14="http://schemas.microsoft.com/office/powerpoint/2010/main" val="2338778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3901" y="56271"/>
            <a:ext cx="9312812" cy="6801729"/>
          </a:xfrm>
          <a:prstGeom prst="rect">
            <a:avLst/>
          </a:prstGeom>
        </p:spPr>
      </p:pic>
    </p:spTree>
    <p:extLst>
      <p:ext uri="{BB962C8B-B14F-4D97-AF65-F5344CB8AC3E}">
        <p14:creationId xmlns:p14="http://schemas.microsoft.com/office/powerpoint/2010/main" val="3525148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86576112"/>
              </p:ext>
            </p:extLst>
          </p:nvPr>
        </p:nvGraphicFramePr>
        <p:xfrm>
          <a:off x="1779224" y="4157979"/>
          <a:ext cx="5567680" cy="1673352"/>
        </p:xfrm>
        <a:graphic>
          <a:graphicData uri="http://schemas.openxmlformats.org/drawingml/2006/table">
            <a:tbl>
              <a:tblPr firstRow="1" firstCol="1" bandRow="1"/>
              <a:tblGrid>
                <a:gridCol w="556260"/>
                <a:gridCol w="778510"/>
                <a:gridCol w="2477135"/>
                <a:gridCol w="1755775"/>
              </a:tblGrid>
              <a:tr h="178435">
                <a:tc>
                  <a:txBody>
                    <a:bodyPr/>
                    <a:lstStyle/>
                    <a:p>
                      <a:pPr marL="0" marR="0" indent="0">
                        <a:lnSpc>
                          <a:spcPct val="107000"/>
                        </a:lnSpc>
                        <a:spcBef>
                          <a:spcPts val="0"/>
                        </a:spcBef>
                        <a:spcAft>
                          <a:spcPts val="800"/>
                        </a:spcAft>
                      </a:pPr>
                      <a:r>
                        <a:rPr lang="en-US" sz="1150">
                          <a:solidFill>
                            <a:srgbClr val="000000"/>
                          </a:solidFill>
                          <a:effectLst/>
                          <a:latin typeface="Times New Roman" panose="02020603050405020304" pitchFamily="18" charset="0"/>
                          <a:ea typeface="Times New Roman" panose="02020603050405020304" pitchFamily="18" charset="0"/>
                        </a:rPr>
                        <a:t> </a:t>
                      </a:r>
                    </a:p>
                  </a:txBody>
                  <a:tcPr marL="54610" marR="41910" marT="3429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800"/>
                        </a:spcAft>
                      </a:pPr>
                      <a:r>
                        <a:rPr lang="en-US" sz="1150">
                          <a:solidFill>
                            <a:srgbClr val="000000"/>
                          </a:solidFill>
                          <a:effectLst/>
                          <a:latin typeface="Times New Roman" panose="02020603050405020304" pitchFamily="18" charset="0"/>
                          <a:ea typeface="Times New Roman" panose="02020603050405020304" pitchFamily="18" charset="0"/>
                        </a:rPr>
                        <a:t> </a:t>
                      </a:r>
                    </a:p>
                  </a:txBody>
                  <a:tcPr marL="54610" marR="41910" marT="3429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61415"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BA Economics </a:t>
                      </a:r>
                    </a:p>
                  </a:txBody>
                  <a:tcPr marL="54610" marR="41910" marT="3429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800"/>
                        </a:spcAft>
                      </a:pPr>
                      <a:r>
                        <a:rPr lang="en-US" sz="1150">
                          <a:solidFill>
                            <a:srgbClr val="000000"/>
                          </a:solidFill>
                          <a:effectLst/>
                          <a:latin typeface="Times New Roman" panose="02020603050405020304" pitchFamily="18" charset="0"/>
                          <a:ea typeface="Times New Roman" panose="02020603050405020304" pitchFamily="18" charset="0"/>
                        </a:rPr>
                        <a:t> </a:t>
                      </a:r>
                    </a:p>
                  </a:txBody>
                  <a:tcPr marL="54610" marR="41910" marT="3429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30">
                <a:tc>
                  <a:txBody>
                    <a:bodyPr/>
                    <a:lstStyle/>
                    <a:p>
                      <a:pPr marL="10795"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FY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6195" indent="0" algn="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G1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7155" indent="0" algn="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Indian Economic Environment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4975" marR="0" indent="0" algn="ct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2019-20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260">
                <a:tc>
                  <a:txBody>
                    <a:bodyPr/>
                    <a:lstStyle/>
                    <a:p>
                      <a:pPr marL="0"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SY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6195" indent="0" algn="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G2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5930"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Financial System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4975" marR="0" indent="0" algn="ct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2020-21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30">
                <a:tc>
                  <a:txBody>
                    <a:bodyPr/>
                    <a:lstStyle/>
                    <a:p>
                      <a:pPr marL="0"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SY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9530" indent="0" algn="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S1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5930"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Micro Economics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4975" marR="0" indent="0" algn="ct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2020-21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30">
                <a:tc>
                  <a:txBody>
                    <a:bodyPr/>
                    <a:lstStyle/>
                    <a:p>
                      <a:pPr marL="0"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SY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9530" indent="0" algn="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S2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5930"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Macro Economics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4975" marR="0" indent="0" algn="ct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2020-21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530">
                <a:tc>
                  <a:txBody>
                    <a:bodyPr/>
                    <a:lstStyle/>
                    <a:p>
                      <a:pPr marL="0"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TY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6195" indent="0" algn="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G3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5930"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Public Finance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4975" marR="0" indent="0" algn="ct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2021-22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435">
                <a:tc>
                  <a:txBody>
                    <a:bodyPr/>
                    <a:lstStyle/>
                    <a:p>
                      <a:pPr marL="0"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TY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9530" indent="0" algn="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S3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6510" indent="0" algn="ct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International Economics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4975" marR="0" indent="0" algn="ct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2021-22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895">
                <a:tc>
                  <a:txBody>
                    <a:bodyPr/>
                    <a:lstStyle/>
                    <a:p>
                      <a:pPr marL="0"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TY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9530" indent="0" algn="r">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S4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5930" marR="0" indent="0">
                        <a:lnSpc>
                          <a:spcPct val="107000"/>
                        </a:lnSpc>
                        <a:spcBef>
                          <a:spcPts val="0"/>
                        </a:spcBef>
                        <a:spcAft>
                          <a:spcPts val="0"/>
                        </a:spcAft>
                      </a:pPr>
                      <a:r>
                        <a:rPr lang="en-US" sz="1150">
                          <a:solidFill>
                            <a:srgbClr val="000000"/>
                          </a:solidFill>
                          <a:effectLst/>
                          <a:latin typeface="Times New Roman" panose="02020603050405020304" pitchFamily="18" charset="0"/>
                          <a:ea typeface="Times New Roman" panose="02020603050405020304" pitchFamily="18" charset="0"/>
                        </a:rPr>
                        <a:t>Economics of Development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34975" marR="0" indent="0" algn="ctr">
                        <a:lnSpc>
                          <a:spcPct val="107000"/>
                        </a:lnSpc>
                        <a:spcBef>
                          <a:spcPts val="0"/>
                        </a:spcBef>
                        <a:spcAft>
                          <a:spcPts val="0"/>
                        </a:spcAft>
                      </a:pPr>
                      <a:r>
                        <a:rPr lang="en-US" sz="1150" dirty="0">
                          <a:solidFill>
                            <a:srgbClr val="000000"/>
                          </a:solidFill>
                          <a:effectLst/>
                          <a:latin typeface="Times New Roman" panose="02020603050405020304" pitchFamily="18" charset="0"/>
                          <a:ea typeface="Times New Roman" panose="02020603050405020304" pitchFamily="18" charset="0"/>
                        </a:rPr>
                        <a:t>2021-22 </a:t>
                      </a:r>
                    </a:p>
                  </a:txBody>
                  <a:tcPr marL="54610" marR="4191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33362" y="-29969"/>
            <a:ext cx="12425362" cy="334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708" tIns="0" rIns="0" bIns="2539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Those successful candidates who obtained 60 % and above of the total aggregate marks in all subjects for internal assessment and university examination taken together at one and same sitting, shall be placed in First Class.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Those successful candidates who obtained 70 % and above of the total aggregate marks in all subjects for internal assessment and university examination taken together at one and same sitting, shall be placed in First Class with  E)</a:t>
            </a:r>
            <a:r>
              <a:rPr kumimoji="0" lang="en-US" altLang="en-US"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External students: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The students who appear for the examinations without attending any college and take admission in the university as external students will be considered as external students.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00000"/>
              </a:buClr>
              <a:buSzPct val="100000"/>
              <a:buFontTx/>
              <a:buAutoNum type="romanLcPeriod"/>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Setting of question paper/pattern of question paper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Question papers will be set by the panel of paper setters appointed by </a:t>
            </a:r>
            <a:r>
              <a:rPr kumimoji="0" lang="en-US" altLang="en-US" sz="12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Savitribai</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en-US" altLang="en-US" sz="12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Phule</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Pune University.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00000"/>
              </a:buClr>
              <a:buSzPct val="100000"/>
              <a:buFontTx/>
              <a:buAutoNum type="romanLcPeriod"/>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Verification/ revaluation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Verification and or revaluation will be done by panel appointed by  </a:t>
            </a:r>
            <a:r>
              <a:rPr kumimoji="0" lang="en-US" altLang="en-US" sz="12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Savitribai</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en-US" altLang="en-US" sz="12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Phule</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Pune University.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7)</a:t>
            </a:r>
            <a:r>
              <a:rPr kumimoji="0" lang="en-US" altLang="en-US"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rPr>
              <a:t> </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Structure of the course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00000"/>
              </a:buClr>
              <a:buSzPct val="100000"/>
              <a:buFontTx/>
              <a:buAutoNum type="arabicPeriod"/>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Compulsory paper: Only one paper will be given without and optional subject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00000"/>
              </a:buClr>
              <a:buSzPct val="100000"/>
              <a:buFontTx/>
              <a:buAutoNum type="arabicPeriod"/>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Optional paper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No subjects are optional.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
                <a:srgbClr val="000000"/>
              </a:buClr>
              <a:buSzPct val="100000"/>
              <a:buFontTx/>
              <a:buAutoNum type="arabicPeriod"/>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Medium of instructions: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Medium of instruction for the paper will be both Marathi and English. </a:t>
            </a:r>
            <a:endPar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Structure of the entire course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Equivalence of previous syllabus with the proposed syllabus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3117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71196426"/>
              </p:ext>
            </p:extLst>
          </p:nvPr>
        </p:nvGraphicFramePr>
        <p:xfrm>
          <a:off x="193099" y="1285042"/>
          <a:ext cx="11877427" cy="5588300"/>
        </p:xfrm>
        <a:graphic>
          <a:graphicData uri="http://schemas.openxmlformats.org/drawingml/2006/table">
            <a:tbl>
              <a:tblPr firstRow="1" firstCol="1" bandRow="1">
                <a:tableStyleId>{5C22544A-7EE6-4342-B048-85BDC9FD1C3A}</a:tableStyleId>
              </a:tblPr>
              <a:tblGrid>
                <a:gridCol w="5464339"/>
                <a:gridCol w="5464339"/>
                <a:gridCol w="948749"/>
              </a:tblGrid>
              <a:tr h="152593">
                <a:tc gridSpan="2">
                  <a:txBody>
                    <a:bodyPr/>
                    <a:lstStyle/>
                    <a:p>
                      <a:pPr marL="0" marR="0" indent="0">
                        <a:lnSpc>
                          <a:spcPct val="107000"/>
                        </a:lnSpc>
                        <a:spcBef>
                          <a:spcPts val="0"/>
                        </a:spcBef>
                        <a:spcAft>
                          <a:spcPts val="0"/>
                        </a:spcAft>
                      </a:pPr>
                      <a:r>
                        <a:rPr lang="en-US" sz="1050" dirty="0">
                          <a:effectLst/>
                        </a:rPr>
                        <a:t>Semester 1 </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hMerge="1">
                  <a:txBody>
                    <a:bodyPr/>
                    <a:lstStyle/>
                    <a:p>
                      <a:endParaRPr lang="en-US"/>
                    </a:p>
                  </a:txBody>
                  <a:tcPr/>
                </a:tc>
                <a:tc>
                  <a:txBody>
                    <a:bodyPr/>
                    <a:lstStyle/>
                    <a:p>
                      <a:pPr marL="0" marR="0" indent="0">
                        <a:lnSpc>
                          <a:spcPct val="107000"/>
                        </a:lnSpc>
                        <a:spcBef>
                          <a:spcPts val="0"/>
                        </a:spcBef>
                        <a:spcAft>
                          <a:spcPts val="800"/>
                        </a:spcAft>
                      </a:pPr>
                      <a:r>
                        <a:rPr lang="en-US" sz="100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548679">
                <a:tc>
                  <a:txBody>
                    <a:bodyPr/>
                    <a:lstStyle/>
                    <a:p>
                      <a:pPr marL="0" marR="0" indent="0">
                        <a:lnSpc>
                          <a:spcPct val="107000"/>
                        </a:lnSpc>
                        <a:spcBef>
                          <a:spcPts val="0"/>
                        </a:spcBef>
                        <a:spcAft>
                          <a:spcPts val="0"/>
                        </a:spcAft>
                      </a:pPr>
                      <a:r>
                        <a:rPr lang="en-US" sz="1050" dirty="0">
                          <a:effectLst/>
                        </a:rPr>
                        <a:t>Units </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800" dirty="0">
                          <a:effectLst/>
                        </a:rPr>
                        <a:t>Name and sub titles of the Chapter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No of lectures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152593">
                <a:tc rowSpan="4">
                  <a:txBody>
                    <a:bodyPr/>
                    <a:lstStyle/>
                    <a:p>
                      <a:pPr marL="0" marR="0" indent="0">
                        <a:lnSpc>
                          <a:spcPct val="107000"/>
                        </a:lnSpc>
                        <a:spcBef>
                          <a:spcPts val="0"/>
                        </a:spcBef>
                        <a:spcAft>
                          <a:spcPts val="0"/>
                        </a:spcAft>
                      </a:pPr>
                      <a:r>
                        <a:rPr lang="en-US" sz="1050" dirty="0">
                          <a:effectLst/>
                        </a:rPr>
                        <a:t>Unit 1 </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200" dirty="0">
                          <a:effectLst/>
                        </a:rPr>
                        <a:t>Introduction</a:t>
                      </a:r>
                      <a:r>
                        <a:rPr lang="en-US" sz="1050" dirty="0">
                          <a:effectLst/>
                        </a:rPr>
                        <a:t> </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16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734441">
                <a:tc vMerge="1">
                  <a:txBody>
                    <a:bodyPr/>
                    <a:lstStyle/>
                    <a:p>
                      <a:endParaRPr lang="en-US"/>
                    </a:p>
                  </a:txBody>
                  <a:tcPr/>
                </a:tc>
                <a:tc>
                  <a:txBody>
                    <a:bodyPr/>
                    <a:lstStyle/>
                    <a:p>
                      <a:pPr marL="635" marR="0" indent="0">
                        <a:lnSpc>
                          <a:spcPct val="107000"/>
                        </a:lnSpc>
                        <a:spcBef>
                          <a:spcPts val="0"/>
                        </a:spcBef>
                        <a:spcAft>
                          <a:spcPts val="0"/>
                        </a:spcAft>
                      </a:pPr>
                      <a:r>
                        <a:rPr lang="en-US" sz="1050" dirty="0">
                          <a:effectLst/>
                        </a:rPr>
                        <a:t>1.1 </a:t>
                      </a:r>
                      <a:r>
                        <a:rPr lang="en-US" sz="1000" dirty="0">
                          <a:effectLst/>
                        </a:rPr>
                        <a:t>Meaning, Factors affecting Economic Environment-  </a:t>
                      </a:r>
                    </a:p>
                    <a:p>
                      <a:pPr marL="0" marR="0" indent="0">
                        <a:lnSpc>
                          <a:spcPct val="107000"/>
                        </a:lnSpc>
                        <a:spcBef>
                          <a:spcPts val="0"/>
                        </a:spcBef>
                        <a:spcAft>
                          <a:spcPts val="0"/>
                        </a:spcAft>
                        <a:tabLst>
                          <a:tab pos="3561080" algn="ctr"/>
                          <a:tab pos="4005580" algn="ctr"/>
                        </a:tabLst>
                      </a:pPr>
                      <a:r>
                        <a:rPr lang="en-US" sz="1000" dirty="0">
                          <a:effectLst/>
                        </a:rPr>
                        <a:t>Economic, Political, Technological, Social &amp; Cultural 	 	</a:t>
                      </a:r>
                      <a:r>
                        <a:rPr lang="en-US" sz="1050" dirty="0">
                          <a:effectLst/>
                        </a:rPr>
                        <a:t> </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08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397078">
                <a:tc vMerge="1">
                  <a:txBody>
                    <a:bodyPr/>
                    <a:lstStyle/>
                    <a:p>
                      <a:endParaRPr lang="en-US"/>
                    </a:p>
                  </a:txBody>
                  <a:tcPr/>
                </a:tc>
                <a:tc>
                  <a:txBody>
                    <a:bodyPr/>
                    <a:lstStyle/>
                    <a:p>
                      <a:pPr marL="635" marR="0" indent="0" algn="just">
                        <a:lnSpc>
                          <a:spcPct val="107000"/>
                        </a:lnSpc>
                        <a:spcBef>
                          <a:spcPts val="0"/>
                        </a:spcBef>
                        <a:spcAft>
                          <a:spcPts val="0"/>
                        </a:spcAft>
                      </a:pPr>
                      <a:r>
                        <a:rPr lang="en-US" sz="1050">
                          <a:effectLst/>
                        </a:rPr>
                        <a:t>1.2 </a:t>
                      </a:r>
                      <a:r>
                        <a:rPr lang="en-US" sz="1000">
                          <a:effectLst/>
                        </a:rPr>
                        <a:t>Challenges to Indian Economy: Natural Resources, Energy Resources,  Education, Health, Environment  </a:t>
                      </a:r>
                      <a:r>
                        <a:rPr lang="en-US" sz="105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04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397078">
                <a:tc vMerge="1">
                  <a:txBody>
                    <a:bodyPr/>
                    <a:lstStyle/>
                    <a:p>
                      <a:endParaRPr lang="en-US"/>
                    </a:p>
                  </a:txBody>
                  <a:tcPr/>
                </a:tc>
                <a:tc>
                  <a:txBody>
                    <a:bodyPr/>
                    <a:lstStyle/>
                    <a:p>
                      <a:pPr marL="635" marR="0" indent="0" algn="just">
                        <a:lnSpc>
                          <a:spcPct val="107000"/>
                        </a:lnSpc>
                        <a:spcBef>
                          <a:spcPts val="0"/>
                        </a:spcBef>
                        <a:spcAft>
                          <a:spcPts val="0"/>
                        </a:spcAft>
                      </a:pPr>
                      <a:r>
                        <a:rPr lang="en-US" sz="1050">
                          <a:effectLst/>
                        </a:rPr>
                        <a:t>1.3 </a:t>
                      </a:r>
                      <a:r>
                        <a:rPr lang="en-US" sz="1000">
                          <a:effectLst/>
                        </a:rPr>
                        <a:t>Comparison of Indian Economy with the World Economy- Population, Agriculture, Industry and Service Sector </a:t>
                      </a:r>
                      <a:r>
                        <a:rPr lang="en-US" sz="105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04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152593">
                <a:tc rowSpan="4">
                  <a:txBody>
                    <a:bodyPr/>
                    <a:lstStyle/>
                    <a:p>
                      <a:pPr marL="0" marR="0" indent="0">
                        <a:lnSpc>
                          <a:spcPct val="107000"/>
                        </a:lnSpc>
                        <a:spcBef>
                          <a:spcPts val="0"/>
                        </a:spcBef>
                        <a:spcAft>
                          <a:spcPts val="0"/>
                        </a:spcAft>
                      </a:pPr>
                      <a:r>
                        <a:rPr lang="en-US" sz="1050" dirty="0">
                          <a:effectLst/>
                        </a:rPr>
                        <a:t>Unit 2 </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0" marR="0" indent="0">
                        <a:lnSpc>
                          <a:spcPct val="107000"/>
                        </a:lnSpc>
                        <a:spcBef>
                          <a:spcPts val="0"/>
                        </a:spcBef>
                        <a:spcAft>
                          <a:spcPts val="0"/>
                        </a:spcAft>
                        <a:tabLst>
                          <a:tab pos="2225675" algn="ctr"/>
                        </a:tabLst>
                      </a:pPr>
                      <a:r>
                        <a:rPr lang="en-US" sz="1000">
                          <a:effectLst/>
                        </a:rPr>
                        <a:t>Agricultural Environment  	</a:t>
                      </a:r>
                      <a:r>
                        <a:rPr lang="en-US" sz="105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16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152593">
                <a:tc vMerge="1">
                  <a:txBody>
                    <a:bodyPr/>
                    <a:lstStyle/>
                    <a:p>
                      <a:endParaRPr lang="en-US"/>
                    </a:p>
                  </a:txBody>
                  <a:tcPr/>
                </a:tc>
                <a:tc>
                  <a:txBody>
                    <a:bodyPr/>
                    <a:lstStyle/>
                    <a:p>
                      <a:pPr marL="635" marR="0" indent="0">
                        <a:lnSpc>
                          <a:spcPct val="107000"/>
                        </a:lnSpc>
                        <a:spcBef>
                          <a:spcPts val="0"/>
                        </a:spcBef>
                        <a:spcAft>
                          <a:spcPts val="0"/>
                        </a:spcAft>
                      </a:pPr>
                      <a:r>
                        <a:rPr lang="en-US" sz="1000">
                          <a:effectLst/>
                        </a:rPr>
                        <a:t>2.1 Role of Agriculture in Indian Economy</a:t>
                      </a:r>
                      <a:r>
                        <a:rPr lang="en-US" sz="105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04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377503">
                <a:tc vMerge="1">
                  <a:txBody>
                    <a:bodyPr/>
                    <a:lstStyle/>
                    <a:p>
                      <a:endParaRPr lang="en-US"/>
                    </a:p>
                  </a:txBody>
                  <a:tcPr/>
                </a:tc>
                <a:tc>
                  <a:txBody>
                    <a:bodyPr/>
                    <a:lstStyle/>
                    <a:p>
                      <a:pPr marL="635" marR="0" indent="0">
                        <a:lnSpc>
                          <a:spcPct val="107000"/>
                        </a:lnSpc>
                        <a:spcBef>
                          <a:spcPts val="0"/>
                        </a:spcBef>
                        <a:spcAft>
                          <a:spcPts val="35"/>
                        </a:spcAft>
                      </a:pPr>
                      <a:r>
                        <a:rPr lang="en-US" sz="1000">
                          <a:effectLst/>
                        </a:rPr>
                        <a:t>2.2 Challenges to Indian Agriculture-Productivity, Rural Credit, </a:t>
                      </a:r>
                    </a:p>
                    <a:p>
                      <a:pPr marL="0" marR="0" indent="0">
                        <a:lnSpc>
                          <a:spcPct val="107000"/>
                        </a:lnSpc>
                        <a:spcBef>
                          <a:spcPts val="0"/>
                        </a:spcBef>
                        <a:spcAft>
                          <a:spcPts val="0"/>
                        </a:spcAft>
                        <a:tabLst>
                          <a:tab pos="2670810" algn="ctr"/>
                        </a:tabLst>
                      </a:pPr>
                      <a:r>
                        <a:rPr lang="en-US" sz="1000">
                          <a:effectLst/>
                        </a:rPr>
                        <a:t>Marketing, Rural Entrepreneurship  	</a:t>
                      </a:r>
                      <a:r>
                        <a:rPr lang="en-US" sz="105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08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489958">
                <a:tc vMerge="1">
                  <a:txBody>
                    <a:bodyPr/>
                    <a:lstStyle/>
                    <a:p>
                      <a:endParaRPr lang="en-US"/>
                    </a:p>
                  </a:txBody>
                  <a:tcPr/>
                </a:tc>
                <a:tc>
                  <a:txBody>
                    <a:bodyPr/>
                    <a:lstStyle/>
                    <a:p>
                      <a:pPr marL="635" marR="0" indent="0">
                        <a:lnSpc>
                          <a:spcPct val="107000"/>
                        </a:lnSpc>
                        <a:spcBef>
                          <a:spcPts val="0"/>
                        </a:spcBef>
                        <a:spcAft>
                          <a:spcPts val="0"/>
                        </a:spcAft>
                      </a:pPr>
                      <a:r>
                        <a:rPr lang="en-US" sz="1000">
                          <a:effectLst/>
                        </a:rPr>
                        <a:t>Recent Trends in Indian Agriculture: Cropping pattern, </a:t>
                      </a:r>
                    </a:p>
                    <a:p>
                      <a:pPr marL="635" marR="0" indent="0">
                        <a:lnSpc>
                          <a:spcPct val="107000"/>
                        </a:lnSpc>
                        <a:spcBef>
                          <a:spcPts val="0"/>
                        </a:spcBef>
                        <a:spcAft>
                          <a:spcPts val="0"/>
                        </a:spcAft>
                      </a:pPr>
                      <a:r>
                        <a:rPr lang="en-US" sz="1000">
                          <a:effectLst/>
                        </a:rPr>
                        <a:t>Technology, Crop Insurance, Water Management, AgriBusiness 	</a:t>
                      </a:r>
                      <a:r>
                        <a:rPr lang="en-US" sz="105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04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152593">
                <a:tc rowSpan="6">
                  <a:txBody>
                    <a:bodyPr/>
                    <a:lstStyle/>
                    <a:p>
                      <a:pPr marL="0" marR="0" indent="0">
                        <a:lnSpc>
                          <a:spcPct val="107000"/>
                        </a:lnSpc>
                        <a:spcBef>
                          <a:spcPts val="0"/>
                        </a:spcBef>
                        <a:spcAft>
                          <a:spcPts val="0"/>
                        </a:spcAft>
                      </a:pPr>
                      <a:r>
                        <a:rPr lang="en-US" sz="1050">
                          <a:effectLst/>
                        </a:rPr>
                        <a:t>Unit 3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00">
                          <a:effectLst/>
                        </a:rPr>
                        <a:t>Industrial Environment</a:t>
                      </a:r>
                      <a:r>
                        <a:rPr lang="en-US" sz="105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16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265048">
                <a:tc vMerge="1">
                  <a:txBody>
                    <a:bodyPr/>
                    <a:lstStyle/>
                    <a:p>
                      <a:endParaRPr lang="en-US"/>
                    </a:p>
                  </a:txBody>
                  <a:tcPr/>
                </a:tc>
                <a:tc>
                  <a:txBody>
                    <a:bodyPr/>
                    <a:lstStyle/>
                    <a:p>
                      <a:pPr marL="635" marR="0" indent="0">
                        <a:lnSpc>
                          <a:spcPct val="107000"/>
                        </a:lnSpc>
                        <a:spcBef>
                          <a:spcPts val="0"/>
                        </a:spcBef>
                        <a:spcAft>
                          <a:spcPts val="0"/>
                        </a:spcAft>
                      </a:pPr>
                      <a:r>
                        <a:rPr lang="en-US" sz="1000">
                          <a:effectLst/>
                        </a:rPr>
                        <a:t>3.1 Role of Industry in Indian Economic Development</a:t>
                      </a:r>
                      <a:r>
                        <a:rPr lang="en-US" sz="105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04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590455">
                <a:tc vMerge="1">
                  <a:txBody>
                    <a:bodyPr/>
                    <a:lstStyle/>
                    <a:p>
                      <a:endParaRPr lang="en-US"/>
                    </a:p>
                  </a:txBody>
                  <a:tcPr/>
                </a:tc>
                <a:tc>
                  <a:txBody>
                    <a:bodyPr/>
                    <a:lstStyle/>
                    <a:p>
                      <a:pPr marL="0" marR="0" indent="0">
                        <a:lnSpc>
                          <a:spcPct val="107000"/>
                        </a:lnSpc>
                        <a:spcBef>
                          <a:spcPts val="0"/>
                        </a:spcBef>
                        <a:spcAft>
                          <a:spcPts val="70"/>
                        </a:spcAft>
                        <a:tabLst>
                          <a:tab pos="635635" algn="ctr"/>
                          <a:tab pos="1275080" algn="ctr"/>
                          <a:tab pos="1969770" algn="ctr"/>
                          <a:tab pos="2647315" algn="ctr"/>
                          <a:tab pos="3421380" algn="ctr"/>
                        </a:tabLst>
                      </a:pPr>
                      <a:r>
                        <a:rPr lang="en-US" sz="1000">
                          <a:effectLst/>
                        </a:rPr>
                        <a:t>3.2 	Industrial 	Policy 	Resolution, 	1991- 	Liberalization, </a:t>
                      </a:r>
                    </a:p>
                    <a:p>
                      <a:pPr marL="0" marR="0" indent="0">
                        <a:lnSpc>
                          <a:spcPct val="107000"/>
                        </a:lnSpc>
                        <a:spcBef>
                          <a:spcPts val="0"/>
                        </a:spcBef>
                        <a:spcAft>
                          <a:spcPts val="0"/>
                        </a:spcAft>
                        <a:tabLst>
                          <a:tab pos="2670810" algn="ctr"/>
                          <a:tab pos="3115945" algn="ctr"/>
                        </a:tabLst>
                      </a:pPr>
                      <a:r>
                        <a:rPr lang="en-US" sz="1000">
                          <a:effectLst/>
                        </a:rPr>
                        <a:t>Privatization and  Globalization (LPG)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03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377503">
                <a:tc vMerge="1">
                  <a:txBody>
                    <a:bodyPr/>
                    <a:lstStyle/>
                    <a:p>
                      <a:endParaRPr lang="en-US"/>
                    </a:p>
                  </a:txBody>
                  <a:tcPr/>
                </a:tc>
                <a:tc>
                  <a:txBody>
                    <a:bodyPr/>
                    <a:lstStyle/>
                    <a:p>
                      <a:pPr marL="635" marR="0" indent="0">
                        <a:lnSpc>
                          <a:spcPct val="107000"/>
                        </a:lnSpc>
                        <a:spcBef>
                          <a:spcPts val="0"/>
                        </a:spcBef>
                        <a:spcAft>
                          <a:spcPts val="15"/>
                        </a:spcAft>
                      </a:pPr>
                      <a:r>
                        <a:rPr lang="en-US" sz="1000">
                          <a:effectLst/>
                        </a:rPr>
                        <a:t>3.3 Challenges to Indian Industry-Labour &amp; Employment, </a:t>
                      </a:r>
                    </a:p>
                    <a:p>
                      <a:pPr marL="635" marR="0" indent="0">
                        <a:lnSpc>
                          <a:spcPct val="107000"/>
                        </a:lnSpc>
                        <a:spcBef>
                          <a:spcPts val="0"/>
                        </a:spcBef>
                        <a:spcAft>
                          <a:spcPts val="0"/>
                        </a:spcAft>
                      </a:pPr>
                      <a:r>
                        <a:rPr lang="en-US" sz="1000">
                          <a:effectLst/>
                        </a:rPr>
                        <a:t>Regional Imbalance,   Finance, Technology </a:t>
                      </a:r>
                      <a:r>
                        <a:rPr lang="en-US" sz="105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03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265048">
                <a:tc vMerge="1">
                  <a:txBody>
                    <a:bodyPr/>
                    <a:lstStyle/>
                    <a:p>
                      <a:endParaRPr lang="en-US"/>
                    </a:p>
                  </a:txBody>
                  <a:tcPr/>
                </a:tc>
                <a:tc>
                  <a:txBody>
                    <a:bodyPr/>
                    <a:lstStyle/>
                    <a:p>
                      <a:pPr marL="635" marR="0" indent="0">
                        <a:lnSpc>
                          <a:spcPct val="107000"/>
                        </a:lnSpc>
                        <a:spcBef>
                          <a:spcPts val="0"/>
                        </a:spcBef>
                        <a:spcAft>
                          <a:spcPts val="0"/>
                        </a:spcAft>
                      </a:pPr>
                      <a:r>
                        <a:rPr lang="en-US" sz="1000">
                          <a:effectLst/>
                        </a:rPr>
                        <a:t>3.4 Micro, Small and Medium Enterprises (MSME)- Definition &amp; Role</a:t>
                      </a:r>
                      <a:r>
                        <a:rPr lang="en-US" sz="1050">
                          <a:effectLst/>
                        </a:rPr>
                        <a:t>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a:effectLst/>
                        </a:rPr>
                        <a:t>03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r h="245474">
                <a:tc vMerge="1">
                  <a:txBody>
                    <a:bodyPr/>
                    <a:lstStyle/>
                    <a:p>
                      <a:endParaRPr lang="en-US"/>
                    </a:p>
                  </a:txBody>
                  <a:tcPr/>
                </a:tc>
                <a:tc>
                  <a:txBody>
                    <a:bodyPr/>
                    <a:lstStyle/>
                    <a:p>
                      <a:pPr marL="635" marR="0" indent="0">
                        <a:lnSpc>
                          <a:spcPct val="107000"/>
                        </a:lnSpc>
                        <a:spcBef>
                          <a:spcPts val="0"/>
                        </a:spcBef>
                        <a:spcAft>
                          <a:spcPts val="0"/>
                        </a:spcAft>
                      </a:pPr>
                      <a:r>
                        <a:rPr lang="en-US" sz="1000">
                          <a:effectLst/>
                        </a:rPr>
                        <a:t>3.5 Recent trends in Indian Industry- Indian Multinationals &amp; New Policies </a:t>
                      </a:r>
                      <a:endParaRPr lang="en-US" sz="100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c>
                  <a:txBody>
                    <a:bodyPr/>
                    <a:lstStyle/>
                    <a:p>
                      <a:pPr marL="635" marR="0" indent="0">
                        <a:lnSpc>
                          <a:spcPct val="107000"/>
                        </a:lnSpc>
                        <a:spcBef>
                          <a:spcPts val="0"/>
                        </a:spcBef>
                        <a:spcAft>
                          <a:spcPts val="0"/>
                        </a:spcAft>
                      </a:pPr>
                      <a:r>
                        <a:rPr lang="en-US" sz="1050" dirty="0">
                          <a:effectLst/>
                        </a:rPr>
                        <a:t>03 </a:t>
                      </a:r>
                      <a:endParaRPr lang="en-US" sz="1000" dirty="0">
                        <a:solidFill>
                          <a:srgbClr val="000000"/>
                        </a:solidFill>
                        <a:effectLst/>
                        <a:latin typeface="Times New Roman" panose="02020603050405020304" pitchFamily="18" charset="0"/>
                        <a:ea typeface="Times New Roman" panose="02020603050405020304" pitchFamily="18" charset="0"/>
                      </a:endParaRPr>
                    </a:p>
                  </a:txBody>
                  <a:tcPr marL="29492" marR="21268" marT="15313" marB="0"/>
                </a:tc>
              </a:tr>
            </a:tbl>
          </a:graphicData>
        </a:graphic>
      </p:graphicFrame>
      <p:sp>
        <p:nvSpPr>
          <p:cNvPr id="3" name="Rectangle 1"/>
          <p:cNvSpPr>
            <a:spLocks noChangeArrowheads="1"/>
          </p:cNvSpPr>
          <p:nvPr/>
        </p:nvSpPr>
        <p:spPr bwMode="auto">
          <a:xfrm>
            <a:off x="0" y="0"/>
            <a:ext cx="121999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70175" algn="ctr"/>
                <a:tab pos="3116263" algn="ctr"/>
              </a:tabLst>
              <a:defRPr>
                <a:solidFill>
                  <a:schemeClr val="tx1"/>
                </a:solidFill>
                <a:latin typeface="Arial" panose="020B0604020202020204" pitchFamily="34" charset="0"/>
              </a:defRPr>
            </a:lvl1pPr>
            <a:lvl2pPr eaLnBrk="0" fontAlgn="base" hangingPunct="0">
              <a:spcBef>
                <a:spcPct val="0"/>
              </a:spcBef>
              <a:spcAft>
                <a:spcPct val="0"/>
              </a:spcAft>
              <a:tabLst>
                <a:tab pos="2670175" algn="ctr"/>
                <a:tab pos="3116263" algn="ctr"/>
              </a:tabLst>
              <a:defRPr>
                <a:solidFill>
                  <a:schemeClr val="tx1"/>
                </a:solidFill>
                <a:latin typeface="Arial" panose="020B0604020202020204" pitchFamily="34" charset="0"/>
              </a:defRPr>
            </a:lvl2pPr>
            <a:lvl3pPr eaLnBrk="0" fontAlgn="base" hangingPunct="0">
              <a:spcBef>
                <a:spcPct val="0"/>
              </a:spcBef>
              <a:spcAft>
                <a:spcPct val="0"/>
              </a:spcAft>
              <a:tabLst>
                <a:tab pos="2670175" algn="ctr"/>
                <a:tab pos="3116263" algn="ctr"/>
              </a:tabLst>
              <a:defRPr>
                <a:solidFill>
                  <a:schemeClr val="tx1"/>
                </a:solidFill>
                <a:latin typeface="Arial" panose="020B0604020202020204" pitchFamily="34" charset="0"/>
              </a:defRPr>
            </a:lvl3pPr>
            <a:lvl4pPr eaLnBrk="0" fontAlgn="base" hangingPunct="0">
              <a:spcBef>
                <a:spcPct val="0"/>
              </a:spcBef>
              <a:spcAft>
                <a:spcPct val="0"/>
              </a:spcAft>
              <a:tabLst>
                <a:tab pos="2670175" algn="ctr"/>
                <a:tab pos="3116263" algn="ctr"/>
              </a:tabLst>
              <a:defRPr>
                <a:solidFill>
                  <a:schemeClr val="tx1"/>
                </a:solidFill>
                <a:latin typeface="Arial" panose="020B0604020202020204" pitchFamily="34" charset="0"/>
              </a:defRPr>
            </a:lvl4pPr>
            <a:lvl5pPr eaLnBrk="0" fontAlgn="base" hangingPunct="0">
              <a:spcBef>
                <a:spcPct val="0"/>
              </a:spcBef>
              <a:spcAft>
                <a:spcPct val="0"/>
              </a:spcAft>
              <a:tabLst>
                <a:tab pos="2670175" algn="ctr"/>
                <a:tab pos="3116263" algn="ctr"/>
              </a:tabLst>
              <a:defRPr>
                <a:solidFill>
                  <a:schemeClr val="tx1"/>
                </a:solidFill>
                <a:latin typeface="Arial" panose="020B0604020202020204" pitchFamily="34" charset="0"/>
              </a:defRPr>
            </a:lvl5pPr>
            <a:lvl6pPr eaLnBrk="0" fontAlgn="base" hangingPunct="0">
              <a:spcBef>
                <a:spcPct val="0"/>
              </a:spcBef>
              <a:spcAft>
                <a:spcPct val="0"/>
              </a:spcAft>
              <a:tabLst>
                <a:tab pos="2670175" algn="ctr"/>
                <a:tab pos="3116263" algn="ctr"/>
              </a:tabLst>
              <a:defRPr>
                <a:solidFill>
                  <a:schemeClr val="tx1"/>
                </a:solidFill>
                <a:latin typeface="Arial" panose="020B0604020202020204" pitchFamily="34" charset="0"/>
              </a:defRPr>
            </a:lvl6pPr>
            <a:lvl7pPr eaLnBrk="0" fontAlgn="base" hangingPunct="0">
              <a:spcBef>
                <a:spcPct val="0"/>
              </a:spcBef>
              <a:spcAft>
                <a:spcPct val="0"/>
              </a:spcAft>
              <a:tabLst>
                <a:tab pos="2670175" algn="ctr"/>
                <a:tab pos="3116263" algn="ctr"/>
              </a:tabLst>
              <a:defRPr>
                <a:solidFill>
                  <a:schemeClr val="tx1"/>
                </a:solidFill>
                <a:latin typeface="Arial" panose="020B0604020202020204" pitchFamily="34" charset="0"/>
              </a:defRPr>
            </a:lvl7pPr>
            <a:lvl8pPr eaLnBrk="0" fontAlgn="base" hangingPunct="0">
              <a:spcBef>
                <a:spcPct val="0"/>
              </a:spcBef>
              <a:spcAft>
                <a:spcPct val="0"/>
              </a:spcAft>
              <a:tabLst>
                <a:tab pos="2670175" algn="ctr"/>
                <a:tab pos="3116263" algn="ctr"/>
              </a:tabLst>
              <a:defRPr>
                <a:solidFill>
                  <a:schemeClr val="tx1"/>
                </a:solidFill>
                <a:latin typeface="Arial" panose="020B0604020202020204" pitchFamily="34" charset="0"/>
              </a:defRPr>
            </a:lvl8pPr>
            <a:lvl9pPr eaLnBrk="0" fontAlgn="base" hangingPunct="0">
              <a:spcBef>
                <a:spcPct val="0"/>
              </a:spcBef>
              <a:spcAft>
                <a:spcPct val="0"/>
              </a:spcAft>
              <a:tabLst>
                <a:tab pos="2670175" algn="ctr"/>
                <a:tab pos="3116263"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70175" algn="ctr"/>
                <a:tab pos="3116263" algn="ctr"/>
              </a:tabLst>
            </a:pPr>
            <a:r>
              <a:rPr kumimoji="0" lang="en-US" altLang="en-US" sz="1200" b="0" i="0" u="none" strike="noStrike" cap="none" normalizeH="0" baseline="0" dirty="0" smtClean="0">
                <a:ln>
                  <a:noFill/>
                </a:ln>
                <a:effectLst/>
                <a:latin typeface="Arial" panose="020B0604020202020204" pitchFamily="34" charset="0"/>
                <a:ea typeface="Times New Roman" panose="02020603050405020304" pitchFamily="18" charset="0"/>
              </a:rPr>
              <a:t>The revised syllabus has changes in the name of the paper, topics and sub topics offered as compared to the old syllabus. The paper will make the syllabus more comprehensive and modified to suitably align with the changing Indian scenario. The paper will set an apt background for students to comprehend knowledge of economics in their academic career and apply the knowledge in their life. </a:t>
            </a:r>
            <a:endParaRPr kumimoji="0" lang="en-US" altLang="en-US" sz="12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70175" algn="ctr"/>
                <a:tab pos="3116263" algn="ctr"/>
              </a:tabLst>
            </a:pPr>
            <a:r>
              <a:rPr kumimoji="0" lang="en-US" altLang="en-US" sz="1200" b="0" i="0" u="none" strike="noStrike" cap="none" normalizeH="0" baseline="0" dirty="0" smtClean="0">
                <a:ln>
                  <a:noFill/>
                </a:ln>
                <a:effectLst/>
                <a:latin typeface="Arial" panose="020B0604020202020204" pitchFamily="34" charset="0"/>
                <a:ea typeface="Times New Roman" panose="02020603050405020304" pitchFamily="18" charset="0"/>
              </a:rPr>
              <a:t>University terms </a:t>
            </a:r>
            <a:endParaRPr kumimoji="0" lang="en-US" altLang="en-US" sz="12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70175" algn="ctr"/>
                <a:tab pos="3116263" algn="ctr"/>
              </a:tabLst>
            </a:pPr>
            <a:r>
              <a:rPr kumimoji="0" lang="en-US" altLang="en-US" sz="1200" b="0" i="0" u="none" strike="noStrike" cap="none" normalizeH="0" baseline="0" dirty="0" smtClean="0">
                <a:ln>
                  <a:noFill/>
                </a:ln>
                <a:effectLst/>
                <a:latin typeface="Arial" panose="020B0604020202020204" pitchFamily="34" charset="0"/>
                <a:ea typeface="Times New Roman" panose="02020603050405020304" pitchFamily="18" charset="0"/>
              </a:rPr>
              <a:t>Academic calendar of the affiliating university will be followed. </a:t>
            </a:r>
            <a:endParaRPr kumimoji="0" lang="en-US" altLang="en-US" sz="12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70175" algn="ctr"/>
                <a:tab pos="3116263" algn="ctr"/>
              </a:tabLst>
            </a:pPr>
            <a:r>
              <a:rPr kumimoji="0" lang="en-US" altLang="en-US" sz="1200" b="0" i="0" u="none" strike="noStrike" cap="none" normalizeH="0" baseline="0" dirty="0" smtClean="0">
                <a:ln>
                  <a:noFill/>
                </a:ln>
                <a:effectLst/>
                <a:latin typeface="Arial" panose="020B0604020202020204" pitchFamily="34" charset="0"/>
                <a:ea typeface="Times New Roman" panose="02020603050405020304" pitchFamily="18" charset="0"/>
              </a:rPr>
              <a:t>Subject wise detail syllabus </a:t>
            </a:r>
            <a:endParaRPr kumimoji="0" lang="en-US" altLang="en-US" sz="2000" b="0" i="0" u="none" strike="noStrike" cap="none" normalizeH="0" baseline="0" dirty="0" smtClean="0">
              <a:ln>
                <a:noFill/>
              </a:ln>
              <a:effectLst/>
              <a:latin typeface="Arial" panose="020B0604020202020204" pitchFamily="34" charset="0"/>
            </a:endParaRPr>
          </a:p>
        </p:txBody>
      </p:sp>
    </p:spTree>
    <p:extLst>
      <p:ext uri="{BB962C8B-B14F-4D97-AF65-F5344CB8AC3E}">
        <p14:creationId xmlns:p14="http://schemas.microsoft.com/office/powerpoint/2010/main" val="101445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83691972"/>
              </p:ext>
            </p:extLst>
          </p:nvPr>
        </p:nvGraphicFramePr>
        <p:xfrm>
          <a:off x="112541" y="2465563"/>
          <a:ext cx="11929403" cy="4392435"/>
        </p:xfrm>
        <a:graphic>
          <a:graphicData uri="http://schemas.openxmlformats.org/drawingml/2006/table">
            <a:tbl>
              <a:tblPr firstRow="1" firstCol="1" bandRow="1">
                <a:tableStyleId>{5C22544A-7EE6-4342-B048-85BDC9FD1C3A}</a:tableStyleId>
              </a:tblPr>
              <a:tblGrid>
                <a:gridCol w="5488250"/>
                <a:gridCol w="5488250"/>
                <a:gridCol w="952903"/>
              </a:tblGrid>
              <a:tr h="192972">
                <a:tc gridSpan="2">
                  <a:txBody>
                    <a:bodyPr/>
                    <a:lstStyle/>
                    <a:p>
                      <a:pPr marL="0" marR="0" indent="0">
                        <a:lnSpc>
                          <a:spcPct val="107000"/>
                        </a:lnSpc>
                        <a:spcBef>
                          <a:spcPts val="0"/>
                        </a:spcBef>
                        <a:spcAft>
                          <a:spcPts val="0"/>
                        </a:spcAft>
                      </a:pPr>
                      <a:r>
                        <a:rPr lang="en-US" sz="1100" dirty="0">
                          <a:effectLst/>
                        </a:rPr>
                        <a:t>Semester 2 </a:t>
                      </a:r>
                      <a:endParaRPr lang="en-US" sz="1050" dirty="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hMerge="1">
                  <a:txBody>
                    <a:bodyPr/>
                    <a:lstStyle/>
                    <a:p>
                      <a:endParaRPr lang="en-US"/>
                    </a:p>
                  </a:txBody>
                  <a:tcPr/>
                </a:tc>
                <a:tc>
                  <a:txBody>
                    <a:bodyPr/>
                    <a:lstStyle/>
                    <a:p>
                      <a:pPr marL="0" marR="0" indent="0">
                        <a:lnSpc>
                          <a:spcPct val="107000"/>
                        </a:lnSpc>
                        <a:spcBef>
                          <a:spcPts val="0"/>
                        </a:spcBef>
                        <a:spcAft>
                          <a:spcPts val="80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r h="193104">
                <a:tc rowSpan="2">
                  <a:txBody>
                    <a:bodyPr/>
                    <a:lstStyle/>
                    <a:p>
                      <a:pPr marL="0" marR="0" indent="0">
                        <a:lnSpc>
                          <a:spcPct val="107000"/>
                        </a:lnSpc>
                        <a:spcBef>
                          <a:spcPts val="0"/>
                        </a:spcBef>
                        <a:spcAft>
                          <a:spcPts val="0"/>
                        </a:spcAft>
                      </a:pPr>
                      <a:r>
                        <a:rPr lang="en-US" sz="1100">
                          <a:effectLst/>
                        </a:rPr>
                        <a:t>Unit 1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635" marR="0" indent="0">
                        <a:lnSpc>
                          <a:spcPct val="107000"/>
                        </a:lnSpc>
                        <a:spcBef>
                          <a:spcPts val="0"/>
                        </a:spcBef>
                        <a:spcAft>
                          <a:spcPts val="0"/>
                        </a:spcAft>
                      </a:pPr>
                      <a:r>
                        <a:rPr lang="en-US" sz="1050">
                          <a:effectLst/>
                        </a:rPr>
                        <a:t>Service Sector Environment</a:t>
                      </a:r>
                      <a:r>
                        <a:rPr lang="en-US" sz="1100">
                          <a:effectLst/>
                        </a:rPr>
                        <a:t>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635" marR="0" indent="0">
                        <a:lnSpc>
                          <a:spcPct val="107000"/>
                        </a:lnSpc>
                        <a:spcBef>
                          <a:spcPts val="0"/>
                        </a:spcBef>
                        <a:spcAft>
                          <a:spcPts val="0"/>
                        </a:spcAft>
                      </a:pPr>
                      <a:r>
                        <a:rPr lang="en-US" sz="1100">
                          <a:effectLst/>
                        </a:rPr>
                        <a:t>12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r h="200624">
                <a:tc vMerge="1">
                  <a:txBody>
                    <a:bodyPr/>
                    <a:lstStyle/>
                    <a:p>
                      <a:endParaRPr lang="en-US"/>
                    </a:p>
                  </a:txBody>
                  <a:tcPr/>
                </a:tc>
                <a:tc>
                  <a:txBody>
                    <a:bodyPr/>
                    <a:lstStyle/>
                    <a:p>
                      <a:pPr marL="635" marR="0" indent="0">
                        <a:lnSpc>
                          <a:spcPct val="107000"/>
                        </a:lnSpc>
                        <a:spcBef>
                          <a:spcPts val="0"/>
                        </a:spcBef>
                        <a:spcAft>
                          <a:spcPts val="0"/>
                        </a:spcAft>
                      </a:pPr>
                      <a:r>
                        <a:rPr lang="en-US" sz="1050">
                          <a:effectLst/>
                        </a:rPr>
                        <a:t>1.1 Role and Growth of Service Sector in Indian Economy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635" marR="0" indent="0">
                        <a:lnSpc>
                          <a:spcPct val="107000"/>
                        </a:lnSpc>
                        <a:spcBef>
                          <a:spcPts val="0"/>
                        </a:spcBef>
                        <a:spcAft>
                          <a:spcPts val="0"/>
                        </a:spcAft>
                      </a:pPr>
                      <a:r>
                        <a:rPr lang="en-US" sz="1100">
                          <a:effectLst/>
                        </a:rPr>
                        <a:t>02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r h="484413">
                <a:tc rowSpan="2">
                  <a:txBody>
                    <a:bodyPr/>
                    <a:lstStyle/>
                    <a:p>
                      <a:pPr marL="0" marR="0" indent="0">
                        <a:lnSpc>
                          <a:spcPct val="107000"/>
                        </a:lnSpc>
                        <a:spcBef>
                          <a:spcPts val="0"/>
                        </a:spcBef>
                        <a:spcAft>
                          <a:spcPts val="80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193040" indent="0" algn="just">
                        <a:lnSpc>
                          <a:spcPct val="107000"/>
                        </a:lnSpc>
                        <a:spcBef>
                          <a:spcPts val="0"/>
                        </a:spcBef>
                        <a:spcAft>
                          <a:spcPts val="0"/>
                        </a:spcAft>
                      </a:pPr>
                      <a:r>
                        <a:rPr lang="en-US" sz="1050">
                          <a:effectLst/>
                        </a:rPr>
                        <a:t>1.2 Challenges to Indian Service sector- Business-based &amp; Knowledge-based      Sector, Education sector, Health sector, Insurance, Tourism, Banking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100">
                          <a:effectLst/>
                        </a:rPr>
                        <a:t>06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r h="363264">
                <a:tc vMerge="1">
                  <a:txBody>
                    <a:bodyPr/>
                    <a:lstStyle/>
                    <a:p>
                      <a:endParaRPr lang="en-US"/>
                    </a:p>
                  </a:txBody>
                  <a:tcPr/>
                </a:tc>
                <a:tc>
                  <a:txBody>
                    <a:bodyPr/>
                    <a:lstStyle/>
                    <a:p>
                      <a:pPr marL="0" marR="0" indent="0" algn="just">
                        <a:lnSpc>
                          <a:spcPct val="107000"/>
                        </a:lnSpc>
                        <a:spcBef>
                          <a:spcPts val="0"/>
                        </a:spcBef>
                        <a:spcAft>
                          <a:spcPts val="0"/>
                        </a:spcAft>
                      </a:pPr>
                      <a:r>
                        <a:rPr lang="en-US" sz="1050">
                          <a:effectLst/>
                        </a:rPr>
                        <a:t>1.3 Recent Trends in Indian Service Sector- Digital Economy, E-Commerce, E-  Finance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100">
                          <a:effectLst/>
                        </a:rPr>
                        <a:t>04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r h="193104">
                <a:tc rowSpan="2">
                  <a:txBody>
                    <a:bodyPr/>
                    <a:lstStyle/>
                    <a:p>
                      <a:pPr marL="0" marR="0" indent="0">
                        <a:lnSpc>
                          <a:spcPct val="107000"/>
                        </a:lnSpc>
                        <a:spcBef>
                          <a:spcPts val="0"/>
                        </a:spcBef>
                        <a:spcAft>
                          <a:spcPts val="0"/>
                        </a:spcAft>
                      </a:pPr>
                      <a:r>
                        <a:rPr lang="en-US" sz="1100">
                          <a:effectLst/>
                        </a:rPr>
                        <a:t>Unit 2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050">
                          <a:effectLst/>
                        </a:rPr>
                        <a:t>Banking Environment</a:t>
                      </a:r>
                      <a:r>
                        <a:rPr lang="en-US" sz="1100">
                          <a:effectLst/>
                        </a:rPr>
                        <a:t>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100">
                          <a:effectLst/>
                        </a:rPr>
                        <a:t>18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r h="688275">
                <a:tc vMerge="1">
                  <a:txBody>
                    <a:bodyPr/>
                    <a:lstStyle/>
                    <a:p>
                      <a:endParaRPr lang="en-US"/>
                    </a:p>
                  </a:txBody>
                  <a:tcPr/>
                </a:tc>
                <a:tc>
                  <a:txBody>
                    <a:bodyPr/>
                    <a:lstStyle/>
                    <a:p>
                      <a:pPr marL="0" marR="0" indent="0">
                        <a:lnSpc>
                          <a:spcPct val="107000"/>
                        </a:lnSpc>
                        <a:spcBef>
                          <a:spcPts val="0"/>
                        </a:spcBef>
                        <a:spcAft>
                          <a:spcPts val="0"/>
                        </a:spcAft>
                      </a:pPr>
                      <a:r>
                        <a:rPr lang="en-US" sz="1050">
                          <a:effectLst/>
                        </a:rPr>
                        <a:t>2.1 Banking- Definition, Functions, Changing Structure of </a:t>
                      </a:r>
                    </a:p>
                    <a:p>
                      <a:pPr marL="0" marR="0" indent="0">
                        <a:lnSpc>
                          <a:spcPct val="107000"/>
                        </a:lnSpc>
                        <a:spcBef>
                          <a:spcPts val="0"/>
                        </a:spcBef>
                        <a:spcAft>
                          <a:spcPts val="35"/>
                        </a:spcAft>
                      </a:pPr>
                      <a:r>
                        <a:rPr lang="en-US" sz="1050">
                          <a:effectLst/>
                        </a:rPr>
                        <a:t>Banking in India- New  </a:t>
                      </a:r>
                    </a:p>
                    <a:p>
                      <a:pPr marL="0" marR="0" indent="0">
                        <a:lnSpc>
                          <a:spcPct val="107000"/>
                        </a:lnSpc>
                        <a:spcBef>
                          <a:spcPts val="0"/>
                        </a:spcBef>
                        <a:spcAft>
                          <a:spcPts val="0"/>
                        </a:spcAft>
                        <a:tabLst>
                          <a:tab pos="3115945" algn="ctr"/>
                          <a:tab pos="3561080" algn="ctr"/>
                        </a:tabLst>
                      </a:pPr>
                      <a:r>
                        <a:rPr lang="en-US" sz="1050">
                          <a:effectLst/>
                        </a:rPr>
                        <a:t>Private Banks, Small Banks, Payment Banks  	 	</a:t>
                      </a:r>
                      <a:r>
                        <a:rPr lang="en-US" sz="1100">
                          <a:effectLst/>
                        </a:rPr>
                        <a:t>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100">
                          <a:effectLst/>
                        </a:rPr>
                        <a:t>08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r h="215454">
                <a:tc rowSpan="2">
                  <a:txBody>
                    <a:bodyPr/>
                    <a:lstStyle/>
                    <a:p>
                      <a:pPr marL="0" marR="0" indent="0">
                        <a:lnSpc>
                          <a:spcPct val="107000"/>
                        </a:lnSpc>
                        <a:spcBef>
                          <a:spcPts val="0"/>
                        </a:spcBef>
                        <a:spcAft>
                          <a:spcPts val="0"/>
                        </a:spcAft>
                      </a:pPr>
                      <a:r>
                        <a:rPr lang="en-US" sz="1100">
                          <a:effectLst/>
                        </a:rPr>
                        <a:t>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050">
                          <a:effectLst/>
                        </a:rPr>
                        <a:t>2.2 Bank Accounts- Types, Procedure and Operation of Accounts </a:t>
                      </a:r>
                      <a:r>
                        <a:rPr lang="en-US" sz="1100">
                          <a:effectLst/>
                        </a:rPr>
                        <a:t>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100">
                          <a:effectLst/>
                        </a:rPr>
                        <a:t>05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r h="404489">
                <a:tc vMerge="1">
                  <a:txBody>
                    <a:bodyPr/>
                    <a:lstStyle/>
                    <a:p>
                      <a:endParaRPr lang="en-US"/>
                    </a:p>
                  </a:txBody>
                  <a:tcPr/>
                </a:tc>
                <a:tc>
                  <a:txBody>
                    <a:bodyPr/>
                    <a:lstStyle/>
                    <a:p>
                      <a:pPr marL="0" marR="0" indent="0">
                        <a:lnSpc>
                          <a:spcPct val="107000"/>
                        </a:lnSpc>
                        <a:spcBef>
                          <a:spcPts val="0"/>
                        </a:spcBef>
                        <a:spcAft>
                          <a:spcPts val="35"/>
                        </a:spcAft>
                      </a:pPr>
                      <a:r>
                        <a:rPr lang="en-US" sz="1050">
                          <a:effectLst/>
                        </a:rPr>
                        <a:t>2.3 Recent Trends in Indian Banking Environment- E-Banking, </a:t>
                      </a:r>
                    </a:p>
                    <a:p>
                      <a:pPr marL="0" marR="0" indent="0">
                        <a:lnSpc>
                          <a:spcPct val="107000"/>
                        </a:lnSpc>
                        <a:spcBef>
                          <a:spcPts val="0"/>
                        </a:spcBef>
                        <a:spcAft>
                          <a:spcPts val="0"/>
                        </a:spcAft>
                        <a:tabLst>
                          <a:tab pos="3115945" algn="ctr"/>
                        </a:tabLst>
                      </a:pPr>
                      <a:r>
                        <a:rPr lang="en-US" sz="1050">
                          <a:effectLst/>
                        </a:rPr>
                        <a:t>E- Wallets, Bank Mergers and Amalgamations 	</a:t>
                      </a:r>
                      <a:r>
                        <a:rPr lang="en-US" sz="1100">
                          <a:effectLst/>
                        </a:rPr>
                        <a:t>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100">
                          <a:effectLst/>
                        </a:rPr>
                        <a:t>05 </a:t>
                      </a:r>
                      <a:endParaRPr lang="en-US" sz="1050">
                        <a:effectLst/>
                      </a:endParaRPr>
                    </a:p>
                    <a:p>
                      <a:pPr marL="0" marR="0" indent="0">
                        <a:lnSpc>
                          <a:spcPct val="107000"/>
                        </a:lnSpc>
                        <a:spcBef>
                          <a:spcPts val="0"/>
                        </a:spcBef>
                        <a:spcAft>
                          <a:spcPts val="0"/>
                        </a:spcAft>
                      </a:pPr>
                      <a:r>
                        <a:rPr lang="en-US" sz="1100">
                          <a:effectLst/>
                        </a:rPr>
                        <a:t>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r h="193104">
                <a:tc rowSpan="3">
                  <a:txBody>
                    <a:bodyPr/>
                    <a:lstStyle/>
                    <a:p>
                      <a:pPr marL="0" marR="0" indent="0">
                        <a:lnSpc>
                          <a:spcPct val="107000"/>
                        </a:lnSpc>
                        <a:spcBef>
                          <a:spcPts val="0"/>
                        </a:spcBef>
                        <a:spcAft>
                          <a:spcPts val="0"/>
                        </a:spcAft>
                      </a:pPr>
                      <a:r>
                        <a:rPr lang="en-US" sz="1100">
                          <a:effectLst/>
                        </a:rPr>
                        <a:t>Unit 3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100">
                          <a:effectLst/>
                        </a:rPr>
                        <a:t>Overview of Indian economy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100">
                          <a:effectLst/>
                        </a:rPr>
                        <a:t>18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r h="549413">
                <a:tc vMerge="1">
                  <a:txBody>
                    <a:bodyPr/>
                    <a:lstStyle/>
                    <a:p>
                      <a:endParaRPr lang="en-US"/>
                    </a:p>
                  </a:txBody>
                  <a:tcPr/>
                </a:tc>
                <a:tc>
                  <a:txBody>
                    <a:bodyPr/>
                    <a:lstStyle/>
                    <a:p>
                      <a:pPr marL="0" marR="0" indent="0">
                        <a:lnSpc>
                          <a:spcPct val="107000"/>
                        </a:lnSpc>
                        <a:spcBef>
                          <a:spcPts val="0"/>
                        </a:spcBef>
                        <a:spcAft>
                          <a:spcPts val="0"/>
                        </a:spcAft>
                      </a:pPr>
                      <a:r>
                        <a:rPr lang="en-US" sz="1050">
                          <a:effectLst/>
                        </a:rPr>
                        <a:t>3.1 Challenges of Indian Economy- Poverty, Employment, </a:t>
                      </a:r>
                    </a:p>
                    <a:p>
                      <a:pPr marL="0" marR="0" indent="0">
                        <a:lnSpc>
                          <a:spcPct val="107000"/>
                        </a:lnSpc>
                        <a:spcBef>
                          <a:spcPts val="0"/>
                        </a:spcBef>
                        <a:spcAft>
                          <a:spcPts val="25"/>
                        </a:spcAft>
                      </a:pPr>
                      <a:r>
                        <a:rPr lang="en-US" sz="1050">
                          <a:effectLst/>
                        </a:rPr>
                        <a:t>Inequality, Informal  </a:t>
                      </a:r>
                    </a:p>
                    <a:p>
                      <a:pPr marL="0" marR="0" indent="0">
                        <a:lnSpc>
                          <a:spcPct val="107000"/>
                        </a:lnSpc>
                        <a:spcBef>
                          <a:spcPts val="0"/>
                        </a:spcBef>
                        <a:spcAft>
                          <a:spcPts val="0"/>
                        </a:spcAft>
                        <a:tabLst>
                          <a:tab pos="890905" algn="ctr"/>
                        </a:tabLst>
                      </a:pPr>
                      <a:r>
                        <a:rPr lang="en-US" sz="1050">
                          <a:effectLst/>
                        </a:rPr>
                        <a:t>Sector  	</a:t>
                      </a:r>
                      <a:r>
                        <a:rPr lang="en-US" sz="1100">
                          <a:effectLst/>
                        </a:rPr>
                        <a:t>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100">
                          <a:effectLst/>
                        </a:rPr>
                        <a:t>09 </a:t>
                      </a:r>
                      <a:endParaRPr lang="en-US" sz="105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r h="714219">
                <a:tc vMerge="1">
                  <a:txBody>
                    <a:bodyPr/>
                    <a:lstStyle/>
                    <a:p>
                      <a:endParaRPr lang="en-US"/>
                    </a:p>
                  </a:txBody>
                  <a:tcPr/>
                </a:tc>
                <a:tc>
                  <a:txBody>
                    <a:bodyPr/>
                    <a:lstStyle/>
                    <a:p>
                      <a:pPr marL="0" marR="266065" indent="0">
                        <a:lnSpc>
                          <a:spcPct val="99000"/>
                        </a:lnSpc>
                        <a:spcBef>
                          <a:spcPts val="0"/>
                        </a:spcBef>
                        <a:spcAft>
                          <a:spcPts val="0"/>
                        </a:spcAft>
                      </a:pPr>
                      <a:r>
                        <a:rPr lang="en-US" sz="1050" dirty="0">
                          <a:effectLst/>
                        </a:rPr>
                        <a:t>3.2 Policy Measures (Two-Three recent </a:t>
                      </a:r>
                      <a:r>
                        <a:rPr lang="en-US" sz="1050" dirty="0" err="1">
                          <a:effectLst/>
                        </a:rPr>
                        <a:t>Programmes</a:t>
                      </a:r>
                      <a:r>
                        <a:rPr lang="en-US" sz="1050" dirty="0">
                          <a:effectLst/>
                        </a:rPr>
                        <a:t>)-  Poverty Alleviation </a:t>
                      </a:r>
                      <a:r>
                        <a:rPr lang="en-US" sz="1050" dirty="0" err="1">
                          <a:effectLst/>
                        </a:rPr>
                        <a:t>Programmes</a:t>
                      </a:r>
                      <a:r>
                        <a:rPr lang="en-US" sz="1050" dirty="0">
                          <a:effectLst/>
                        </a:rPr>
                        <a:t>; Employment Generation </a:t>
                      </a:r>
                    </a:p>
                    <a:p>
                      <a:pPr marL="0" marR="0" indent="0">
                        <a:lnSpc>
                          <a:spcPct val="107000"/>
                        </a:lnSpc>
                        <a:spcBef>
                          <a:spcPts val="0"/>
                        </a:spcBef>
                        <a:spcAft>
                          <a:spcPts val="130"/>
                        </a:spcAft>
                      </a:pPr>
                      <a:r>
                        <a:rPr lang="en-US" sz="1050" dirty="0" err="1">
                          <a:effectLst/>
                        </a:rPr>
                        <a:t>Programmes</a:t>
                      </a:r>
                      <a:r>
                        <a:rPr lang="en-US" sz="1050" dirty="0">
                          <a:effectLst/>
                        </a:rPr>
                        <a:t>; Agriculture Development </a:t>
                      </a:r>
                      <a:r>
                        <a:rPr lang="en-US" sz="1050" dirty="0" err="1">
                          <a:effectLst/>
                        </a:rPr>
                        <a:t>Programmes</a:t>
                      </a:r>
                      <a:r>
                        <a:rPr lang="en-US" sz="1050" dirty="0">
                          <a:effectLst/>
                        </a:rPr>
                        <a:t>, Skill </a:t>
                      </a:r>
                    </a:p>
                    <a:p>
                      <a:pPr marL="0" marR="0" indent="0">
                        <a:lnSpc>
                          <a:spcPct val="107000"/>
                        </a:lnSpc>
                        <a:spcBef>
                          <a:spcPts val="0"/>
                        </a:spcBef>
                        <a:spcAft>
                          <a:spcPts val="0"/>
                        </a:spcAft>
                      </a:pPr>
                      <a:r>
                        <a:rPr lang="en-US" sz="1050" dirty="0">
                          <a:effectLst/>
                        </a:rPr>
                        <a:t>Development </a:t>
                      </a:r>
                      <a:r>
                        <a:rPr lang="en-US" sz="1050" dirty="0" err="1">
                          <a:effectLst/>
                        </a:rPr>
                        <a:t>Programmes</a:t>
                      </a:r>
                      <a:r>
                        <a:rPr lang="en-US" sz="1100" dirty="0">
                          <a:effectLst/>
                        </a:rPr>
                        <a:t> …………………….. </a:t>
                      </a:r>
                      <a:endParaRPr lang="en-US" sz="1050" dirty="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c>
                  <a:txBody>
                    <a:bodyPr/>
                    <a:lstStyle/>
                    <a:p>
                      <a:pPr marL="0" marR="0" indent="0">
                        <a:lnSpc>
                          <a:spcPct val="107000"/>
                        </a:lnSpc>
                        <a:spcBef>
                          <a:spcPts val="0"/>
                        </a:spcBef>
                        <a:spcAft>
                          <a:spcPts val="0"/>
                        </a:spcAft>
                      </a:pPr>
                      <a:r>
                        <a:rPr lang="en-US" sz="1100" dirty="0">
                          <a:effectLst/>
                        </a:rPr>
                        <a:t>09 </a:t>
                      </a:r>
                      <a:endParaRPr lang="en-US" sz="1050" dirty="0">
                        <a:solidFill>
                          <a:srgbClr val="000000"/>
                        </a:solidFill>
                        <a:effectLst/>
                        <a:latin typeface="Times New Roman" panose="02020603050405020304" pitchFamily="18" charset="0"/>
                        <a:ea typeface="Times New Roman" panose="02020603050405020304" pitchFamily="18" charset="0"/>
                      </a:endParaRPr>
                    </a:p>
                  </a:txBody>
                  <a:tcPr marL="35740" marR="25774" marT="18557" marB="0"/>
                </a:tc>
              </a:tr>
            </a:tbl>
          </a:graphicData>
        </a:graphic>
      </p:graphicFrame>
      <p:sp>
        <p:nvSpPr>
          <p:cNvPr id="3" name="Rectangle 1"/>
          <p:cNvSpPr>
            <a:spLocks noChangeArrowheads="1"/>
          </p:cNvSpPr>
          <p:nvPr/>
        </p:nvSpPr>
        <p:spPr bwMode="auto">
          <a:xfrm>
            <a:off x="4489450" y="1791322"/>
            <a:ext cx="35267" cy="26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0" rIns="0" bIns="9839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p>
        </p:txBody>
      </p:sp>
      <p:sp>
        <p:nvSpPr>
          <p:cNvPr id="4" name="Rectangle 3"/>
          <p:cNvSpPr/>
          <p:nvPr/>
        </p:nvSpPr>
        <p:spPr>
          <a:xfrm>
            <a:off x="0" y="0"/>
            <a:ext cx="12192000" cy="2616101"/>
          </a:xfrm>
          <a:prstGeom prst="rect">
            <a:avLst/>
          </a:prstGeom>
        </p:spPr>
        <p:txBody>
          <a:bodyPr wrap="square">
            <a:spAutoFit/>
          </a:bodyPr>
          <a:lstStyle/>
          <a:p>
            <a:pPr lvl="0" defTabSz="914400" eaLnBrk="0" fontAlgn="base" hangingPunct="0">
              <a:spcBef>
                <a:spcPct val="0"/>
              </a:spcBef>
              <a:spcAft>
                <a:spcPct val="0"/>
              </a:spcAft>
            </a:pPr>
            <a:r>
              <a:rPr lang="en-US" altLang="en-US" sz="1600" b="1" dirty="0">
                <a:solidFill>
                  <a:srgbClr val="000000"/>
                </a:solidFill>
                <a:latin typeface="Arial" panose="020B0604020202020204" pitchFamily="34" charset="0"/>
                <a:ea typeface="Times New Roman" panose="02020603050405020304" pitchFamily="18" charset="0"/>
              </a:rPr>
              <a:t>11)</a:t>
            </a:r>
            <a:r>
              <a:rPr lang="en-US" altLang="en-US" sz="1600" b="1" dirty="0">
                <a:solidFill>
                  <a:srgbClr val="000000"/>
                </a:solidFill>
                <a:latin typeface="Arial" panose="020B0604020202020204" pitchFamily="34" charset="0"/>
                <a:ea typeface="Arial" panose="020B0604020202020204" pitchFamily="34" charset="0"/>
              </a:rPr>
              <a:t> </a:t>
            </a:r>
            <a:r>
              <a:rPr lang="en-US" altLang="en-US" sz="1600" b="1" dirty="0">
                <a:solidFill>
                  <a:srgbClr val="000000"/>
                </a:solidFill>
                <a:latin typeface="Arial" panose="020B0604020202020204" pitchFamily="34" charset="0"/>
                <a:ea typeface="Times New Roman" panose="02020603050405020304" pitchFamily="18" charset="0"/>
              </a:rPr>
              <a:t>Recommended books Semester I: Basic Reading List  </a:t>
            </a:r>
          </a:p>
          <a:p>
            <a:pPr lvl="0" defTabSz="914400" eaLnBrk="0" fontAlgn="base" hangingPunct="0">
              <a:spcBef>
                <a:spcPct val="0"/>
              </a:spcBef>
              <a:spcAft>
                <a:spcPct val="0"/>
              </a:spcAft>
              <a:buFontTx/>
              <a:buChar char="•"/>
            </a:pPr>
            <a:r>
              <a:rPr lang="en-US" altLang="en-US" sz="1600" dirty="0">
                <a:solidFill>
                  <a:srgbClr val="000000"/>
                </a:solidFill>
                <a:latin typeface="Arial" panose="020B0604020202020204" pitchFamily="34" charset="0"/>
                <a:ea typeface="Times New Roman" panose="02020603050405020304" pitchFamily="18" charset="0"/>
              </a:rPr>
              <a:t>Agrawal A.N., Problems of Development &amp; Planning, (Latest Edition) </a:t>
            </a:r>
            <a:endParaRPr lang="en-US" altLang="en-US" sz="1600" dirty="0">
              <a:latin typeface="Arial" panose="020B0604020202020204" pitchFamily="34" charset="0"/>
            </a:endParaRPr>
          </a:p>
          <a:p>
            <a:pPr lvl="0" defTabSz="914400" eaLnBrk="0" fontAlgn="base" hangingPunct="0">
              <a:spcBef>
                <a:spcPct val="0"/>
              </a:spcBef>
              <a:spcAft>
                <a:spcPct val="0"/>
              </a:spcAft>
              <a:buFontTx/>
              <a:buChar char="•"/>
            </a:pPr>
            <a:r>
              <a:rPr lang="en-US" altLang="en-US" sz="1600" dirty="0" err="1">
                <a:solidFill>
                  <a:srgbClr val="000000"/>
                </a:solidFill>
                <a:latin typeface="Arial" panose="020B0604020202020204" pitchFamily="34" charset="0"/>
                <a:ea typeface="Times New Roman" panose="02020603050405020304" pitchFamily="18" charset="0"/>
              </a:rPr>
              <a:t>Ashwani</a:t>
            </a:r>
            <a:r>
              <a:rPr lang="en-US" altLang="en-US" sz="1600" dirty="0">
                <a:solidFill>
                  <a:srgbClr val="000000"/>
                </a:solidFill>
                <a:latin typeface="Arial" panose="020B0604020202020204" pitchFamily="34" charset="0"/>
                <a:ea typeface="Times New Roman" panose="02020603050405020304" pitchFamily="18" charset="0"/>
              </a:rPr>
              <a:t> Mahajan, ‘Indian Economy’ S. Chand &amp; Company Ltd., New Delhi. </a:t>
            </a:r>
            <a:endParaRPr lang="en-US" altLang="en-US" sz="1600" dirty="0">
              <a:latin typeface="Arial" panose="020B0604020202020204" pitchFamily="34" charset="0"/>
            </a:endParaRPr>
          </a:p>
          <a:p>
            <a:pPr lvl="0" defTabSz="914400" eaLnBrk="0" fontAlgn="base" hangingPunct="0">
              <a:spcBef>
                <a:spcPct val="0"/>
              </a:spcBef>
              <a:spcAft>
                <a:spcPct val="0"/>
              </a:spcAft>
              <a:buFontTx/>
              <a:buChar char="•"/>
            </a:pPr>
            <a:r>
              <a:rPr lang="en-US" altLang="en-US" sz="1600" dirty="0" err="1">
                <a:solidFill>
                  <a:srgbClr val="000000"/>
                </a:solidFill>
                <a:latin typeface="Arial" panose="020B0604020202020204" pitchFamily="34" charset="0"/>
                <a:ea typeface="Times New Roman" panose="02020603050405020304" pitchFamily="18" charset="0"/>
              </a:rPr>
              <a:t>Cherunilam</a:t>
            </a:r>
            <a:r>
              <a:rPr lang="en-US" altLang="en-US" sz="1600" dirty="0">
                <a:solidFill>
                  <a:srgbClr val="000000"/>
                </a:solidFill>
                <a:latin typeface="Arial" panose="020B0604020202020204" pitchFamily="34" charset="0"/>
                <a:ea typeface="Times New Roman" panose="02020603050405020304" pitchFamily="18" charset="0"/>
              </a:rPr>
              <a:t> Francis, ‘Business Environment-Text and Cases’ Himalaya Publishing </a:t>
            </a: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solidFill>
                  <a:srgbClr val="000000"/>
                </a:solidFill>
                <a:latin typeface="Arial" panose="020B0604020202020204" pitchFamily="34" charset="0"/>
                <a:ea typeface="Times New Roman" panose="02020603050405020304" pitchFamily="18" charset="0"/>
              </a:rPr>
              <a:t>House(Latest Edition) </a:t>
            </a:r>
            <a:endParaRPr lang="en-US" altLang="en-US" sz="1600" dirty="0">
              <a:latin typeface="Arial" panose="020B0604020202020204" pitchFamily="34" charset="0"/>
            </a:endParaRPr>
          </a:p>
          <a:p>
            <a:pPr lvl="0" defTabSz="914400" eaLnBrk="0" fontAlgn="base" hangingPunct="0">
              <a:spcBef>
                <a:spcPct val="0"/>
              </a:spcBef>
              <a:spcAft>
                <a:spcPct val="0"/>
              </a:spcAft>
              <a:buFontTx/>
              <a:buChar char="•"/>
            </a:pPr>
            <a:r>
              <a:rPr lang="en-US" altLang="en-US" sz="1600" dirty="0">
                <a:solidFill>
                  <a:srgbClr val="000000"/>
                </a:solidFill>
                <a:latin typeface="Arial" panose="020B0604020202020204" pitchFamily="34" charset="0"/>
                <a:ea typeface="Times New Roman" panose="02020603050405020304" pitchFamily="18" charset="0"/>
              </a:rPr>
              <a:t>Faisal Ahmed ‘Business Environment: Indian and Global Perspective’ PHL Learning </a:t>
            </a: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solidFill>
                  <a:srgbClr val="000000"/>
                </a:solidFill>
                <a:latin typeface="Arial" panose="020B0604020202020204" pitchFamily="34" charset="0"/>
                <a:ea typeface="Times New Roman" panose="02020603050405020304" pitchFamily="18" charset="0"/>
              </a:rPr>
              <a:t>Pvt. Ltd. (Latest Edition) </a:t>
            </a:r>
            <a:endParaRPr lang="en-US" altLang="en-US" sz="1600" dirty="0">
              <a:latin typeface="Arial" panose="020B0604020202020204" pitchFamily="34" charset="0"/>
            </a:endParaRPr>
          </a:p>
          <a:p>
            <a:pPr lvl="0" defTabSz="914400" eaLnBrk="0" fontAlgn="base" hangingPunct="0">
              <a:spcBef>
                <a:spcPct val="0"/>
              </a:spcBef>
              <a:spcAft>
                <a:spcPct val="0"/>
              </a:spcAft>
              <a:buFontTx/>
              <a:buChar char="•"/>
            </a:pPr>
            <a:r>
              <a:rPr lang="en-US" altLang="en-US" sz="1600" dirty="0">
                <a:solidFill>
                  <a:srgbClr val="000000"/>
                </a:solidFill>
                <a:latin typeface="Arial" panose="020B0604020202020204" pitchFamily="34" charset="0"/>
                <a:ea typeface="Times New Roman" panose="02020603050405020304" pitchFamily="18" charset="0"/>
              </a:rPr>
              <a:t>Fernando A.C. (2014) ‘Business Environment’ Pearson Education,  </a:t>
            </a:r>
            <a:endParaRPr lang="en-US" altLang="en-US" sz="1600" dirty="0">
              <a:latin typeface="Arial" panose="020B0604020202020204" pitchFamily="34" charset="0"/>
            </a:endParaRPr>
          </a:p>
          <a:p>
            <a:pPr lvl="0" defTabSz="914400" eaLnBrk="0" fontAlgn="base" hangingPunct="0">
              <a:spcBef>
                <a:spcPct val="0"/>
              </a:spcBef>
              <a:spcAft>
                <a:spcPct val="0"/>
              </a:spcAft>
              <a:buFontTx/>
              <a:buChar char="•"/>
            </a:pPr>
            <a:r>
              <a:rPr lang="en-US" altLang="en-US" sz="1600" dirty="0" err="1">
                <a:solidFill>
                  <a:srgbClr val="000000"/>
                </a:solidFill>
                <a:latin typeface="Arial" panose="020B0604020202020204" pitchFamily="34" charset="0"/>
                <a:ea typeface="Times New Roman" panose="02020603050405020304" pitchFamily="18" charset="0"/>
              </a:rPr>
              <a:t>Misra</a:t>
            </a:r>
            <a:r>
              <a:rPr lang="en-US" altLang="en-US" sz="1600" dirty="0">
                <a:solidFill>
                  <a:srgbClr val="000000"/>
                </a:solidFill>
                <a:latin typeface="Arial" panose="020B0604020202020204" pitchFamily="34" charset="0"/>
                <a:ea typeface="Times New Roman" panose="02020603050405020304" pitchFamily="18" charset="0"/>
              </a:rPr>
              <a:t> &amp; </a:t>
            </a:r>
            <a:r>
              <a:rPr lang="en-US" altLang="en-US" sz="1600" dirty="0" err="1">
                <a:solidFill>
                  <a:srgbClr val="000000"/>
                </a:solidFill>
                <a:latin typeface="Arial" panose="020B0604020202020204" pitchFamily="34" charset="0"/>
                <a:ea typeface="Times New Roman" panose="02020603050405020304" pitchFamily="18" charset="0"/>
              </a:rPr>
              <a:t>Puri</a:t>
            </a:r>
            <a:r>
              <a:rPr lang="en-US" altLang="en-US" sz="1600" dirty="0">
                <a:solidFill>
                  <a:srgbClr val="000000"/>
                </a:solidFill>
                <a:latin typeface="Arial" panose="020B0604020202020204" pitchFamily="34" charset="0"/>
                <a:ea typeface="Times New Roman" panose="02020603050405020304" pitchFamily="18" charset="0"/>
              </a:rPr>
              <a:t>, ‘Business Environment’, Himalaya Publication House, Mumbai. (Latest </a:t>
            </a:r>
            <a:endParaRPr lang="en-US" altLang="en-US" sz="1600" dirty="0">
              <a:latin typeface="Arial" panose="020B0604020202020204" pitchFamily="34" charset="0"/>
            </a:endParaRPr>
          </a:p>
          <a:p>
            <a:pPr lvl="0" defTabSz="914400" eaLnBrk="0" fontAlgn="base" hangingPunct="0">
              <a:spcBef>
                <a:spcPct val="0"/>
              </a:spcBef>
              <a:spcAft>
                <a:spcPct val="0"/>
              </a:spcAft>
            </a:pPr>
            <a:r>
              <a:rPr lang="en-US" altLang="en-US" sz="1600" dirty="0">
                <a:solidFill>
                  <a:srgbClr val="000000"/>
                </a:solidFill>
                <a:latin typeface="Arial" panose="020B0604020202020204" pitchFamily="34" charset="0"/>
                <a:ea typeface="Times New Roman" panose="02020603050405020304" pitchFamily="18" charset="0"/>
              </a:rPr>
              <a:t>Edition) </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2446064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0" y="0"/>
            <a:ext cx="12192000" cy="6773970"/>
          </a:xfrm>
          <a:prstGeom prst="rect">
            <a:avLst/>
          </a:prstGeom>
          <a:gradFill>
            <a:gsLst>
              <a:gs pos="0">
                <a:schemeClr val="bg1">
                  <a:tint val="90000"/>
                  <a:lumMod val="110000"/>
                </a:schemeClr>
              </a:gs>
              <a:gs pos="100000">
                <a:schemeClr val="bg1">
                  <a:shade val="64000"/>
                  <a:lumMod val="88000"/>
                </a:schemeClr>
              </a:gs>
            </a:gsLst>
            <a:lin ang="5400000" scaled="0"/>
          </a:gradFill>
        </p:spPr>
        <p:txBody>
          <a:bodyPr wrap="square">
            <a:spAutoFit/>
          </a:bodyPr>
          <a:lstStyle/>
          <a:p>
            <a:pPr marL="342900" marR="3810" lvl="0" indent="-342900" fontAlgn="base">
              <a:lnSpc>
                <a:spcPct val="107000"/>
              </a:lnSpc>
              <a:spcBef>
                <a:spcPts val="0"/>
              </a:spcBef>
              <a:spcAft>
                <a:spcPts val="360"/>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Misra</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&amp;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Puri</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‘Indian Economy’, Himalaya Publication House, Mumbai. (Latest Edition) </a:t>
            </a:r>
          </a:p>
          <a:p>
            <a:pPr marL="222250" marR="0" indent="0">
              <a:lnSpc>
                <a:spcPct val="107000"/>
              </a:lnSpc>
              <a:spcBef>
                <a:spcPts val="0"/>
              </a:spcBef>
              <a:spcAft>
                <a:spcPts val="590"/>
              </a:spcAft>
            </a:pPr>
            <a:r>
              <a:rPr lang="en-US" sz="1200" dirty="0">
                <a:solidFill>
                  <a:srgbClr val="000000"/>
                </a:solidFill>
                <a:latin typeface="Times New Roman" panose="02020603050405020304" pitchFamily="18" charset="0"/>
                <a:ea typeface="Times New Roman" panose="02020603050405020304" pitchFamily="18" charset="0"/>
              </a:rPr>
              <a:t> </a:t>
            </a:r>
          </a:p>
          <a:p>
            <a:pPr marL="451485" marR="0" indent="-6350">
              <a:lnSpc>
                <a:spcPct val="107000"/>
              </a:lnSpc>
              <a:spcBef>
                <a:spcPts val="0"/>
              </a:spcBef>
              <a:spcAft>
                <a:spcPts val="780"/>
              </a:spcAft>
            </a:pPr>
            <a:r>
              <a:rPr lang="en-US" sz="1200" b="1" dirty="0">
                <a:solidFill>
                  <a:srgbClr val="000000"/>
                </a:solidFill>
                <a:latin typeface="Times New Roman" panose="02020603050405020304" pitchFamily="18" charset="0"/>
                <a:ea typeface="Times New Roman" panose="02020603050405020304" pitchFamily="18" charset="0"/>
              </a:rPr>
              <a:t>Recommended Reading </a:t>
            </a:r>
          </a:p>
          <a:p>
            <a:pPr marL="342900" marR="3810" lvl="0" indent="-342900" fontAlgn="base">
              <a:lnSpc>
                <a:spcPct val="107000"/>
              </a:lnSpc>
              <a:spcBef>
                <a:spcPts val="0"/>
              </a:spcBef>
              <a:spcAft>
                <a:spcPts val="620"/>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Asian Development Bank (2009) ‘Urban Poverty in India’ BS Books </a:t>
            </a:r>
          </a:p>
          <a:p>
            <a:pPr marL="342900" marR="3810" lvl="0" indent="-342900" fontAlgn="base">
              <a:lnSpc>
                <a:spcPct val="152000"/>
              </a:lnSpc>
              <a:spcBef>
                <a:spcPts val="0"/>
              </a:spcBef>
              <a:spcAft>
                <a:spcPts val="195"/>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Amit Kumar (2013) ‘SMEs in India in post-1990s Era: Challenges and Opportunities, LAP Lambert Academic Publishing </a:t>
            </a:r>
          </a:p>
          <a:p>
            <a:pPr marL="342900" marR="3810" lvl="0" indent="-342900" fontAlgn="base">
              <a:lnSpc>
                <a:spcPct val="151000"/>
              </a:lnSpc>
              <a:spcBef>
                <a:spcPts val="0"/>
              </a:spcBef>
              <a:spcAft>
                <a:spcPts val="220"/>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Das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Keshab</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(2011) ‘Micro and Small Enterprises in India: The Era of Reforms’ Routledge India </a:t>
            </a:r>
          </a:p>
          <a:p>
            <a:pPr marL="342900" marR="3810" lvl="0" indent="-342900" fontAlgn="base">
              <a:lnSpc>
                <a:spcPct val="151000"/>
              </a:lnSpc>
              <a:spcBef>
                <a:spcPts val="0"/>
              </a:spcBef>
              <a:spcAft>
                <a:spcPts val="210"/>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Gopal and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Suman</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Banhri</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(2013) Indian Economy Performance and Policies. Pearson Publication Delhi.  </a:t>
            </a:r>
          </a:p>
          <a:p>
            <a:pPr marL="342900" marR="3810" lvl="0" indent="-342900" fontAlgn="base">
              <a:lnSpc>
                <a:spcPct val="107000"/>
              </a:lnSpc>
              <a:spcBef>
                <a:spcPts val="0"/>
              </a:spcBef>
              <a:spcAft>
                <a:spcPts val="620"/>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C.S.Prasad</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(2006)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Sixtyyears</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of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IndianAgriculture’New</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Century Publication,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NewDelhi</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342900" marR="3810" lvl="0" indent="-342900" fontAlgn="base">
              <a:lnSpc>
                <a:spcPct val="152000"/>
              </a:lnSpc>
              <a:spcBef>
                <a:spcPts val="0"/>
              </a:spcBef>
              <a:spcAft>
                <a:spcPts val="195"/>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Indian Institute of Banking and Finance (2011) ‘Small and Medium Enterprises in India’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Taxmann</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342900" marR="3810" lvl="0" indent="-342900" fontAlgn="base">
              <a:lnSpc>
                <a:spcPct val="151000"/>
              </a:lnSpc>
              <a:spcBef>
                <a:spcPts val="0"/>
              </a:spcBef>
              <a:spcAft>
                <a:spcPts val="220"/>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Jaya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PrakashPradhan</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(2008) ‘Indian Multinational in the World Economy: Implications for Development’,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Bookwell</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Publications </a:t>
            </a:r>
          </a:p>
          <a:p>
            <a:pPr marL="342900" marR="3810" lvl="0" indent="-342900" fontAlgn="base">
              <a:lnSpc>
                <a:spcPct val="107000"/>
              </a:lnSpc>
              <a:spcBef>
                <a:spcPts val="0"/>
              </a:spcBef>
              <a:spcAft>
                <a:spcPts val="375"/>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JagdishBhagwati</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ArvindPangariay</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(2013) ‘Reforms and Economic Transformation in </a:t>
            </a:r>
          </a:p>
          <a:p>
            <a:pPr marL="228600" marR="3810" indent="-6350">
              <a:lnSpc>
                <a:spcPct val="107000"/>
              </a:lnSpc>
              <a:spcBef>
                <a:spcPts val="0"/>
              </a:spcBef>
              <a:spcAft>
                <a:spcPts val="810"/>
              </a:spcAft>
            </a:pPr>
            <a:r>
              <a:rPr lang="en-US" sz="1200" dirty="0">
                <a:solidFill>
                  <a:srgbClr val="000000"/>
                </a:solidFill>
                <a:latin typeface="Times New Roman" panose="02020603050405020304" pitchFamily="18" charset="0"/>
                <a:ea typeface="Times New Roman" panose="02020603050405020304" pitchFamily="18" charset="0"/>
              </a:rPr>
              <a:t>India’ OUP </a:t>
            </a:r>
          </a:p>
          <a:p>
            <a:pPr marL="342900" marR="3810" lvl="0" indent="-342900" fontAlgn="base">
              <a:lnSpc>
                <a:spcPct val="107000"/>
              </a:lnSpc>
              <a:spcBef>
                <a:spcPts val="0"/>
              </a:spcBef>
              <a:spcAft>
                <a:spcPts val="620"/>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MohantyPrasanna</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(2014) ‘Cities and Public Policy’ Sage Publications </a:t>
            </a:r>
          </a:p>
          <a:p>
            <a:pPr marL="342900" marR="3810" lvl="0" indent="-342900" fontAlgn="base">
              <a:lnSpc>
                <a:spcPct val="107000"/>
              </a:lnSpc>
              <a:spcBef>
                <a:spcPts val="0"/>
              </a:spcBef>
              <a:spcAft>
                <a:spcPts val="385"/>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Prakesh</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B.A. (2011) The Indian Economy Since 1991 Economic Reforms and </a:t>
            </a:r>
          </a:p>
          <a:p>
            <a:pPr marL="228600" marR="3810" indent="-6350">
              <a:lnSpc>
                <a:spcPct val="107000"/>
              </a:lnSpc>
              <a:spcBef>
                <a:spcPts val="0"/>
              </a:spcBef>
              <a:spcAft>
                <a:spcPts val="800"/>
              </a:spcAft>
            </a:pPr>
            <a:r>
              <a:rPr lang="en-US" sz="1200" dirty="0">
                <a:solidFill>
                  <a:srgbClr val="000000"/>
                </a:solidFill>
                <a:latin typeface="Times New Roman" panose="02020603050405020304" pitchFamily="18" charset="0"/>
                <a:ea typeface="Times New Roman" panose="02020603050405020304" pitchFamily="18" charset="0"/>
              </a:rPr>
              <a:t>performance, Pearson Publication Delhi.  </a:t>
            </a:r>
          </a:p>
          <a:p>
            <a:pPr marL="342900" marR="3810" lvl="0" indent="-342900" fontAlgn="base">
              <a:lnSpc>
                <a:spcPct val="107000"/>
              </a:lnSpc>
              <a:spcBef>
                <a:spcPts val="0"/>
              </a:spcBef>
              <a:spcAft>
                <a:spcPts val="400"/>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Thorat</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S. K (2008) ‘Reservation in Private Sectors’ </a:t>
            </a: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Rawat</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Publications, ND </a:t>
            </a:r>
          </a:p>
          <a:p>
            <a:pPr>
              <a:lnSpc>
                <a:spcPct val="107000"/>
              </a:lnSpc>
              <a:spcAft>
                <a:spcPts val="565"/>
              </a:spcAft>
            </a:pPr>
            <a:r>
              <a:rPr lang="en-US" sz="1200" b="1" dirty="0">
                <a:solidFill>
                  <a:srgbClr val="000000"/>
                </a:solidFill>
                <a:latin typeface="Times New Roman" panose="02020603050405020304" pitchFamily="18" charset="0"/>
                <a:ea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endParaRPr>
          </a:p>
          <a:p>
            <a:pPr marL="451485" marR="0" indent="-6350">
              <a:lnSpc>
                <a:spcPct val="107000"/>
              </a:lnSpc>
              <a:spcBef>
                <a:spcPts val="0"/>
              </a:spcBef>
              <a:spcAft>
                <a:spcPts val="780"/>
              </a:spcAft>
            </a:pPr>
            <a:r>
              <a:rPr lang="en-US" sz="1200" b="1" dirty="0">
                <a:solidFill>
                  <a:srgbClr val="000000"/>
                </a:solidFill>
                <a:latin typeface="Times New Roman" panose="02020603050405020304" pitchFamily="18" charset="0"/>
                <a:ea typeface="Times New Roman" panose="02020603050405020304" pitchFamily="18" charset="0"/>
              </a:rPr>
              <a:t>Semester II: Basic Reading List  </a:t>
            </a:r>
          </a:p>
          <a:p>
            <a:pPr marL="342900" marR="3810" lvl="0" indent="-342900" fontAlgn="base">
              <a:lnSpc>
                <a:spcPct val="107000"/>
              </a:lnSpc>
              <a:spcBef>
                <a:spcPts val="0"/>
              </a:spcBef>
              <a:spcAft>
                <a:spcPts val="620"/>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Agrawal A.N., Problems of Development &amp; Planning, (Latest Edition) </a:t>
            </a:r>
          </a:p>
          <a:p>
            <a:pPr marL="342900" marR="3810" lvl="0" indent="-342900" fontAlgn="base">
              <a:lnSpc>
                <a:spcPct val="107000"/>
              </a:lnSpc>
              <a:spcBef>
                <a:spcPts val="0"/>
              </a:spcBef>
              <a:spcAft>
                <a:spcPts val="620"/>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Ashwani</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Mahajan, ‘Indian Economy’ S. Chand &amp; Company Ltd., New Delhi. </a:t>
            </a:r>
          </a:p>
          <a:p>
            <a:pPr marL="342900" marR="3810" lvl="0" indent="-342900" fontAlgn="base">
              <a:lnSpc>
                <a:spcPct val="151000"/>
              </a:lnSpc>
              <a:spcBef>
                <a:spcPts val="0"/>
              </a:spcBef>
              <a:spcAft>
                <a:spcPts val="210"/>
              </a:spcAft>
              <a:buClr>
                <a:srgbClr val="000000"/>
              </a:buClr>
              <a:buSzPts val="1150"/>
              <a:buFont typeface="Arial" panose="020B0604020202020204" pitchFamily="34" charset="0"/>
              <a:buChar char="•"/>
            </a:pPr>
            <a:r>
              <a:rPr lang="en-US" sz="12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Cherunilam</a:t>
            </a: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Francis, ‘Business Environment-Text and Cases’ Himalaya Publishing House(Latest Edition) </a:t>
            </a:r>
          </a:p>
          <a:p>
            <a:pPr marL="342900" marR="3810" lvl="0" indent="-342900" fontAlgn="base">
              <a:lnSpc>
                <a:spcPct val="107000"/>
              </a:lnSpc>
              <a:spcBef>
                <a:spcPts val="0"/>
              </a:spcBef>
              <a:spcAft>
                <a:spcPts val="385"/>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Faisal Ahmed, ‘Business Environment: Indian and Global Perspective’ PHL Learning </a:t>
            </a:r>
          </a:p>
          <a:p>
            <a:pPr marL="228600" marR="3810" indent="-6350">
              <a:lnSpc>
                <a:spcPct val="107000"/>
              </a:lnSpc>
              <a:spcBef>
                <a:spcPts val="0"/>
              </a:spcBef>
              <a:spcAft>
                <a:spcPts val="810"/>
              </a:spcAft>
            </a:pPr>
            <a:r>
              <a:rPr lang="en-US" sz="1200" dirty="0">
                <a:solidFill>
                  <a:srgbClr val="000000"/>
                </a:solidFill>
                <a:latin typeface="Times New Roman" panose="02020603050405020304" pitchFamily="18" charset="0"/>
                <a:ea typeface="Times New Roman" panose="02020603050405020304" pitchFamily="18" charset="0"/>
              </a:rPr>
              <a:t>Pvt. Ltd. (Latest Edition) </a:t>
            </a:r>
          </a:p>
          <a:p>
            <a:pPr marL="342900" marR="3810" lvl="0" indent="-342900" fontAlgn="base">
              <a:lnSpc>
                <a:spcPct val="107000"/>
              </a:lnSpc>
              <a:spcBef>
                <a:spcPts val="0"/>
              </a:spcBef>
              <a:spcAft>
                <a:spcPts val="620"/>
              </a:spcAft>
              <a:buClr>
                <a:srgbClr val="000000"/>
              </a:buClr>
              <a:buSzPts val="1150"/>
              <a:buFont typeface="Arial" panose="020B0604020202020204" pitchFamily="34" charset="0"/>
              <a:buChar char="•"/>
            </a:pPr>
            <a:r>
              <a:rPr lang="en-US" sz="12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Fernando A.C. (2014) ‘Business Environment’ Pearson Education,  </a:t>
            </a:r>
            <a:endPar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052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7.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TM04033921[[fn=Damask]]</Template>
  <TotalTime>47</TotalTime>
  <Words>1681</Words>
  <Application>Microsoft Office PowerPoint</Application>
  <PresentationFormat>Widescreen</PresentationFormat>
  <Paragraphs>252</Paragraphs>
  <Slides>11</Slides>
  <Notes>0</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11</vt:i4>
      </vt:variant>
    </vt:vector>
  </HeadingPairs>
  <TitlesOfParts>
    <vt:vector size="31" baseType="lpstr">
      <vt:lpstr>Arial</vt:lpstr>
      <vt:lpstr>Bookman Old Style</vt:lpstr>
      <vt:lpstr>Calisto MT</vt:lpstr>
      <vt:lpstr>Century Gothic</vt:lpstr>
      <vt:lpstr>Cooper Black</vt:lpstr>
      <vt:lpstr>Mangal</vt:lpstr>
      <vt:lpstr>Rockwell</vt:lpstr>
      <vt:lpstr>Times New Roman</vt:lpstr>
      <vt:lpstr>Trebuchet MS</vt:lpstr>
      <vt:lpstr>Tw Cen MT</vt:lpstr>
      <vt:lpstr>Tw Cen MT Condensed</vt:lpstr>
      <vt:lpstr>Wingdings 2</vt:lpstr>
      <vt:lpstr>Wingdings 3</vt:lpstr>
      <vt:lpstr>Damask</vt:lpstr>
      <vt:lpstr>Ion</vt:lpstr>
      <vt:lpstr>Integral</vt:lpstr>
      <vt:lpstr>Slate</vt:lpstr>
      <vt:lpstr>Ion Boardroom</vt:lpstr>
      <vt:lpstr>Droplet</vt:lpstr>
      <vt:lpstr>Facet</vt:lpstr>
      <vt:lpstr>प्रा. नाव :- प्रा. संतोष अर्जुन शिंदे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प्रा. नाव :- प्रा. संतोष अर्जुन शिंदे</dc:title>
  <dc:creator>omiii kshirsagar</dc:creator>
  <cp:lastModifiedBy>omiii kshirsagar</cp:lastModifiedBy>
  <cp:revision>6</cp:revision>
  <dcterms:created xsi:type="dcterms:W3CDTF">2020-02-13T16:13:01Z</dcterms:created>
  <dcterms:modified xsi:type="dcterms:W3CDTF">2020-02-13T17:00:45Z</dcterms:modified>
</cp:coreProperties>
</file>